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  <p:sldMasterId id="2147483675" r:id="rId2"/>
  </p:sldMasterIdLst>
  <p:notesMasterIdLst>
    <p:notesMasterId r:id="rId40"/>
  </p:notesMasterIdLst>
  <p:sldIdLst>
    <p:sldId id="256" r:id="rId3"/>
    <p:sldId id="330" r:id="rId4"/>
    <p:sldId id="331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80" r:id="rId15"/>
    <p:sldId id="365" r:id="rId16"/>
    <p:sldId id="369" r:id="rId17"/>
    <p:sldId id="381" r:id="rId18"/>
    <p:sldId id="366" r:id="rId19"/>
    <p:sldId id="368" r:id="rId20"/>
    <p:sldId id="372" r:id="rId21"/>
    <p:sldId id="370" r:id="rId22"/>
    <p:sldId id="371" r:id="rId23"/>
    <p:sldId id="375" r:id="rId24"/>
    <p:sldId id="373" r:id="rId25"/>
    <p:sldId id="374" r:id="rId26"/>
    <p:sldId id="378" r:id="rId27"/>
    <p:sldId id="376" r:id="rId28"/>
    <p:sldId id="377" r:id="rId29"/>
    <p:sldId id="349" r:id="rId30"/>
    <p:sldId id="350" r:id="rId31"/>
    <p:sldId id="351" r:id="rId32"/>
    <p:sldId id="352" r:id="rId33"/>
    <p:sldId id="355" r:id="rId34"/>
    <p:sldId id="356" r:id="rId35"/>
    <p:sldId id="357" r:id="rId36"/>
    <p:sldId id="358" r:id="rId37"/>
    <p:sldId id="359" r:id="rId38"/>
    <p:sldId id="258" r:id="rId3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a Masłowska" initials="MM" lastIdx="5" clrIdx="0">
    <p:extLst>
      <p:ext uri="{19B8F6BF-5375-455C-9EA6-DF929625EA0E}">
        <p15:presenceInfo xmlns:p15="http://schemas.microsoft.com/office/powerpoint/2012/main" xmlns="" userId="a660fba739866172" providerId="Windows Live"/>
      </p:ext>
    </p:extLst>
  </p:cmAuthor>
  <p:cmAuthor id="2" name="Grzegorz Romańczuk" initials="GR" lastIdx="1" clrIdx="1">
    <p:extLst>
      <p:ext uri="{19B8F6BF-5375-455C-9EA6-DF929625EA0E}">
        <p15:presenceInfo xmlns:p15="http://schemas.microsoft.com/office/powerpoint/2012/main" xmlns="" userId="Grzegorz Romańczu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7C06"/>
    <a:srgbClr val="FCDDCF"/>
    <a:srgbClr val="FFCCCC"/>
    <a:srgbClr val="D5D4D1"/>
    <a:srgbClr val="827F77"/>
    <a:srgbClr val="C5C3BF"/>
    <a:srgbClr val="0090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70" autoAdjust="0"/>
    <p:restoredTop sz="94660"/>
  </p:normalViewPr>
  <p:slideViewPr>
    <p:cSldViewPr>
      <p:cViewPr>
        <p:scale>
          <a:sx n="81" d="100"/>
          <a:sy n="81" d="100"/>
        </p:scale>
        <p:origin x="-110" y="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9D8D1-9DB5-4C0A-B929-997D80BE6E46}" type="datetimeFigureOut">
              <a:rPr lang="pl-PL" smtClean="0"/>
              <a:t>2017-03-16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7CB1D-2229-4A35-B5EA-EBED8E299D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2475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7CB1D-2229-4A35-B5EA-EBED8E299D29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0856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"/>
          <p:cNvSpPr txBox="1">
            <a:spLocks noChangeArrowheads="1"/>
          </p:cNvSpPr>
          <p:nvPr/>
        </p:nvSpPr>
        <p:spPr bwMode="auto">
          <a:xfrm>
            <a:off x="1428084" y="929513"/>
            <a:ext cx="4134301" cy="31843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84" tIns="40092" rIns="80184" bIns="40092" anchor="ctr"/>
          <a:lstStyle/>
          <a:p>
            <a:pPr hangingPunct="0">
              <a:lnSpc>
                <a:spcPct val="95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pl-PL"/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body"/>
          </p:nvPr>
        </p:nvSpPr>
        <p:spPr>
          <a:xfrm>
            <a:off x="1066779" y="4421787"/>
            <a:ext cx="4864051" cy="3534791"/>
          </a:xfrm>
          <a:noFill/>
          <a:ln/>
        </p:spPr>
        <p:txBody>
          <a:bodyPr wrap="none" anchor="ctr"/>
          <a:lstStyle/>
          <a:p>
            <a:endParaRPr lang="pl-PL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83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Przy okazji tego slajdu trzeba podkreślić,</a:t>
            </a:r>
            <a:r>
              <a:rPr lang="pl-PL" baseline="0" dirty="0" smtClean="0"/>
              <a:t> że w centrum procesu rewitalizacji stoi człowiek, czyli planują działania musimy mieć na uwadze, że przede wszystkim powinny one rozwiązywać problemy społeczne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76564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8734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0595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7F7A-FEB6-4673-98EA-07713EF971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54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7F7A-FEB6-4673-98EA-07713EF971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549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7F7A-FEB6-4673-98EA-07713EF971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3966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/>
          <p:cNvSpPr/>
          <p:nvPr userDrawn="1"/>
        </p:nvSpPr>
        <p:spPr>
          <a:xfrm>
            <a:off x="-11618" y="5157192"/>
            <a:ext cx="7884121" cy="558050"/>
          </a:xfrm>
          <a:prstGeom prst="rect">
            <a:avLst/>
          </a:prstGeom>
          <a:solidFill>
            <a:srgbClr val="827F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rostokąt 14"/>
          <p:cNvSpPr/>
          <p:nvPr userDrawn="1"/>
        </p:nvSpPr>
        <p:spPr>
          <a:xfrm>
            <a:off x="7944647" y="5157192"/>
            <a:ext cx="1206000" cy="558050"/>
          </a:xfrm>
          <a:prstGeom prst="rect">
            <a:avLst/>
          </a:prstGeom>
          <a:solidFill>
            <a:srgbClr val="FE7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rostokąt 6"/>
          <p:cNvSpPr/>
          <p:nvPr userDrawn="1"/>
        </p:nvSpPr>
        <p:spPr>
          <a:xfrm>
            <a:off x="-5979" y="0"/>
            <a:ext cx="9149979" cy="50851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ytuł 1"/>
          <p:cNvSpPr>
            <a:spLocks noGrp="1"/>
          </p:cNvSpPr>
          <p:nvPr>
            <p:ph type="ctrTitle"/>
          </p:nvPr>
        </p:nvSpPr>
        <p:spPr>
          <a:xfrm>
            <a:off x="1691680" y="1772816"/>
            <a:ext cx="6720247" cy="1538375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pl-PL" sz="53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9" name="Podtytuł 2"/>
          <p:cNvSpPr>
            <a:spLocks noGrp="1"/>
          </p:cNvSpPr>
          <p:nvPr>
            <p:ph type="subTitle" idx="1"/>
          </p:nvPr>
        </p:nvSpPr>
        <p:spPr>
          <a:xfrm>
            <a:off x="1691680" y="3501008"/>
            <a:ext cx="6720247" cy="1321658"/>
          </a:xfrm>
        </p:spPr>
        <p:txBody>
          <a:bodyPr/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pl-PL" sz="2800" b="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503920" indent="0" algn="ctr">
              <a:buNone/>
              <a:defRPr/>
            </a:lvl2pPr>
            <a:lvl3pPr marL="1007838" indent="0" algn="ctr">
              <a:buNone/>
              <a:defRPr/>
            </a:lvl3pPr>
            <a:lvl4pPr marL="1511758" indent="0" algn="ctr">
              <a:buNone/>
              <a:defRPr/>
            </a:lvl4pPr>
            <a:lvl5pPr marL="2015677" indent="0" algn="ctr">
              <a:buNone/>
              <a:defRPr/>
            </a:lvl5pPr>
            <a:lvl6pPr marL="2519597" indent="0" algn="ctr">
              <a:buNone/>
              <a:defRPr/>
            </a:lvl6pPr>
            <a:lvl7pPr marL="3023515" indent="0" algn="ctr">
              <a:buNone/>
              <a:defRPr/>
            </a:lvl7pPr>
            <a:lvl8pPr marL="3527435" indent="0" algn="ctr">
              <a:buNone/>
              <a:defRPr/>
            </a:lvl8pPr>
            <a:lvl9pPr marL="4031354" indent="0" algn="ctr">
              <a:buNone/>
              <a:defRPr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10" name="Symbol zastępczy tekstu 25"/>
          <p:cNvSpPr>
            <a:spLocks noGrp="1"/>
          </p:cNvSpPr>
          <p:nvPr>
            <p:ph type="body" sz="quarter" idx="13"/>
          </p:nvPr>
        </p:nvSpPr>
        <p:spPr>
          <a:xfrm>
            <a:off x="1691680" y="5157192"/>
            <a:ext cx="3600400" cy="555628"/>
          </a:xfrm>
          <a:noFill/>
        </p:spPr>
        <p:txBody>
          <a:bodyPr anchor="ctr">
            <a:normAutofit/>
          </a:bodyPr>
          <a:lstStyle>
            <a:lvl1pPr algn="l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Kliknij, aby edytować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877272"/>
            <a:ext cx="996584" cy="79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az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1520" y="5877070"/>
            <a:ext cx="720080" cy="87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683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rostokąt 33"/>
          <p:cNvSpPr/>
          <p:nvPr userDrawn="1"/>
        </p:nvSpPr>
        <p:spPr>
          <a:xfrm>
            <a:off x="-5979" y="0"/>
            <a:ext cx="9149979" cy="58772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947744"/>
            <a:ext cx="996584" cy="79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ytuł 1"/>
          <p:cNvSpPr>
            <a:spLocks noGrp="1"/>
          </p:cNvSpPr>
          <p:nvPr>
            <p:ph type="ctrTitle"/>
          </p:nvPr>
        </p:nvSpPr>
        <p:spPr>
          <a:xfrm>
            <a:off x="1691680" y="1772816"/>
            <a:ext cx="6720247" cy="1538375"/>
          </a:xfr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pl-PL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2" name="Podtytuł 2"/>
          <p:cNvSpPr>
            <a:spLocks noGrp="1"/>
          </p:cNvSpPr>
          <p:nvPr>
            <p:ph type="subTitle" idx="1"/>
          </p:nvPr>
        </p:nvSpPr>
        <p:spPr>
          <a:xfrm>
            <a:off x="1691680" y="3501008"/>
            <a:ext cx="6720247" cy="1321658"/>
          </a:xfrm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pl-PL" sz="24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503920" indent="0" algn="ctr">
              <a:buNone/>
              <a:defRPr/>
            </a:lvl2pPr>
            <a:lvl3pPr marL="1007838" indent="0" algn="ctr">
              <a:buNone/>
              <a:defRPr/>
            </a:lvl3pPr>
            <a:lvl4pPr marL="1511758" indent="0" algn="ctr">
              <a:buNone/>
              <a:defRPr/>
            </a:lvl4pPr>
            <a:lvl5pPr marL="2015677" indent="0" algn="ctr">
              <a:buNone/>
              <a:defRPr/>
            </a:lvl5pPr>
            <a:lvl6pPr marL="2519597" indent="0" algn="ctr">
              <a:buNone/>
              <a:defRPr/>
            </a:lvl6pPr>
            <a:lvl7pPr marL="3023515" indent="0" algn="ctr">
              <a:buNone/>
              <a:defRPr/>
            </a:lvl7pPr>
            <a:lvl8pPr marL="3527435" indent="0" algn="ctr">
              <a:buNone/>
              <a:defRPr/>
            </a:lvl8pPr>
            <a:lvl9pPr marL="4031354" indent="0" algn="ctr">
              <a:buNone/>
              <a:defRPr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33" name="Symbol zastępczy tekstu 25"/>
          <p:cNvSpPr>
            <a:spLocks noGrp="1"/>
          </p:cNvSpPr>
          <p:nvPr>
            <p:ph type="body" sz="quarter" idx="13"/>
          </p:nvPr>
        </p:nvSpPr>
        <p:spPr>
          <a:xfrm>
            <a:off x="1691680" y="5157192"/>
            <a:ext cx="3600400" cy="555628"/>
          </a:xfrm>
          <a:noFill/>
        </p:spPr>
        <p:txBody>
          <a:bodyPr anchor="ctr">
            <a:normAutofit/>
          </a:bodyPr>
          <a:lstStyle>
            <a:lvl1pPr algn="l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Kliknij, aby edytować</a:t>
            </a:r>
          </a:p>
        </p:txBody>
      </p:sp>
      <p:sp>
        <p:nvSpPr>
          <p:cNvPr id="35" name="Prostokąt 34"/>
          <p:cNvSpPr/>
          <p:nvPr userDrawn="1"/>
        </p:nvSpPr>
        <p:spPr>
          <a:xfrm>
            <a:off x="225" y="5805264"/>
            <a:ext cx="9144000" cy="70786"/>
          </a:xfrm>
          <a:prstGeom prst="rect">
            <a:avLst/>
          </a:prstGeom>
          <a:solidFill>
            <a:srgbClr val="827F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361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Prostokąt 6"/>
          <p:cNvSpPr/>
          <p:nvPr userDrawn="1"/>
        </p:nvSpPr>
        <p:spPr>
          <a:xfrm>
            <a:off x="-5979" y="0"/>
            <a:ext cx="9149979" cy="1265578"/>
          </a:xfrm>
          <a:prstGeom prst="rect">
            <a:avLst/>
          </a:prstGeom>
          <a:solidFill>
            <a:srgbClr val="827F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476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E7C06"/>
              </a:buClr>
              <a:defRPr/>
            </a:lvl1pPr>
            <a:lvl2pPr>
              <a:buClr>
                <a:srgbClr val="FE7C06"/>
              </a:buClr>
              <a:defRPr/>
            </a:lvl2pPr>
            <a:lvl3pPr>
              <a:buClr>
                <a:srgbClr val="FE7C06"/>
              </a:buClr>
              <a:defRPr/>
            </a:lvl3pPr>
            <a:lvl4pPr>
              <a:buClr>
                <a:srgbClr val="FE7C06"/>
              </a:buClr>
              <a:defRPr/>
            </a:lvl4pPr>
            <a:lvl5pPr>
              <a:buClr>
                <a:srgbClr val="FE7C06"/>
              </a:buClr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>
          <a:xfrm>
            <a:off x="7082573" y="6669360"/>
            <a:ext cx="2057400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7C06"/>
                </a:solidFill>
              </a:defRPr>
            </a:lvl1pPr>
          </a:lstStyle>
          <a:p>
            <a:fld id="{1B5E4555-6985-4E75-9BDD-DCE9196F37D2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877272"/>
            <a:ext cx="996584" cy="79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1520" y="5877070"/>
            <a:ext cx="720080" cy="87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341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FE7C06"/>
              </a:buClr>
              <a:defRPr sz="2800"/>
            </a:lvl1pPr>
            <a:lvl2pPr>
              <a:buClr>
                <a:srgbClr val="FE7C06"/>
              </a:buClr>
              <a:defRPr sz="2400"/>
            </a:lvl2pPr>
            <a:lvl3pPr>
              <a:buClr>
                <a:srgbClr val="FE7C06"/>
              </a:buClr>
              <a:defRPr sz="2000"/>
            </a:lvl3pPr>
            <a:lvl4pPr>
              <a:buClr>
                <a:srgbClr val="FE7C06"/>
              </a:buClr>
              <a:defRPr sz="1800"/>
            </a:lvl4pPr>
            <a:lvl5pPr>
              <a:buClr>
                <a:srgbClr val="FE7C06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rgbClr val="FE7C06"/>
              </a:buClr>
              <a:defRPr sz="2800"/>
            </a:lvl1pPr>
            <a:lvl2pPr>
              <a:buClr>
                <a:srgbClr val="FE7C06"/>
              </a:buClr>
              <a:defRPr sz="2400"/>
            </a:lvl2pPr>
            <a:lvl3pPr>
              <a:buClr>
                <a:srgbClr val="FE7C06"/>
              </a:buClr>
              <a:defRPr sz="2000"/>
            </a:lvl3pPr>
            <a:lvl4pPr>
              <a:buClr>
                <a:srgbClr val="FE7C06"/>
              </a:buClr>
              <a:defRPr sz="1800"/>
            </a:lvl4pPr>
            <a:lvl5pPr>
              <a:buClr>
                <a:srgbClr val="FE7C06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877272"/>
            <a:ext cx="996584" cy="79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5824" y="5877272"/>
            <a:ext cx="720080" cy="87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9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FE7C06"/>
              </a:buClr>
              <a:defRPr sz="2400"/>
            </a:lvl1pPr>
            <a:lvl2pPr>
              <a:buClr>
                <a:srgbClr val="FE7C06"/>
              </a:buClr>
              <a:defRPr sz="2000"/>
            </a:lvl2pPr>
            <a:lvl3pPr>
              <a:buClr>
                <a:srgbClr val="FE7C06"/>
              </a:buClr>
              <a:defRPr sz="1800"/>
            </a:lvl3pPr>
            <a:lvl4pPr>
              <a:buClr>
                <a:srgbClr val="FE7C06"/>
              </a:buClr>
              <a:defRPr sz="1600"/>
            </a:lvl4pPr>
            <a:lvl5pPr>
              <a:buClr>
                <a:srgbClr val="FE7C06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rgbClr val="FE7C06"/>
              </a:buClr>
              <a:defRPr sz="2400"/>
            </a:lvl1pPr>
            <a:lvl2pPr>
              <a:buClr>
                <a:srgbClr val="FE7C06"/>
              </a:buClr>
              <a:defRPr sz="2000"/>
            </a:lvl2pPr>
            <a:lvl3pPr>
              <a:buClr>
                <a:srgbClr val="FE7C06"/>
              </a:buClr>
              <a:defRPr sz="1800"/>
            </a:lvl3pPr>
            <a:lvl4pPr>
              <a:buClr>
                <a:srgbClr val="FE7C06"/>
              </a:buClr>
              <a:defRPr sz="1600"/>
            </a:lvl4pPr>
            <a:lvl5pPr>
              <a:buClr>
                <a:srgbClr val="FE7C06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354330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E7C06"/>
                </a:solidFill>
              </a:defRPr>
            </a:lvl1pPr>
          </a:lstStyle>
          <a:p>
            <a:fld id="{1B5E4555-6985-4E75-9BDD-DCE9196F37D2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5824" y="5877272"/>
            <a:ext cx="720080" cy="874936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877272"/>
            <a:ext cx="996584" cy="79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537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5824" y="5877272"/>
            <a:ext cx="720080" cy="87493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877272"/>
            <a:ext cx="996584" cy="79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746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Clr>
                <a:srgbClr val="FE7C06"/>
              </a:buClr>
              <a:defRPr sz="3200"/>
            </a:lvl1pPr>
            <a:lvl2pPr>
              <a:buClr>
                <a:srgbClr val="FE7C06"/>
              </a:buClr>
              <a:defRPr sz="2800"/>
            </a:lvl2pPr>
            <a:lvl3pPr>
              <a:buClr>
                <a:srgbClr val="FE7C06"/>
              </a:buClr>
              <a:defRPr sz="2400"/>
            </a:lvl3pPr>
            <a:lvl4pPr>
              <a:buClr>
                <a:srgbClr val="FE7C06"/>
              </a:buClr>
              <a:defRPr sz="2000"/>
            </a:lvl4pPr>
            <a:lvl5pPr>
              <a:buClr>
                <a:srgbClr val="FE7C06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447212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7F7A-FEB6-4673-98EA-07713EF971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39956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5456585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126876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602332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92391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>
          <a:xfrm>
            <a:off x="354330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E7C06"/>
                </a:solidFill>
              </a:defRPr>
            </a:lvl1pPr>
          </a:lstStyle>
          <a:p>
            <a:fld id="{1B5E4555-6985-4E75-9BDD-DCE9196F37D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0313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iec prezenta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827" y="5932557"/>
            <a:ext cx="903988" cy="71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ostokąt 9"/>
          <p:cNvSpPr/>
          <p:nvPr userDrawn="1"/>
        </p:nvSpPr>
        <p:spPr>
          <a:xfrm>
            <a:off x="225" y="5659223"/>
            <a:ext cx="9144000" cy="70786"/>
          </a:xfrm>
          <a:prstGeom prst="rect">
            <a:avLst/>
          </a:prstGeom>
          <a:solidFill>
            <a:srgbClr val="827F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ole tekstowe 12"/>
          <p:cNvSpPr txBox="1">
            <a:spLocks noChangeArrowheads="1"/>
          </p:cNvSpPr>
          <p:nvPr userDrawn="1"/>
        </p:nvSpPr>
        <p:spPr bwMode="auto">
          <a:xfrm>
            <a:off x="224" y="5911325"/>
            <a:ext cx="3004157" cy="78481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20" tIns="45711" rIns="91420" bIns="4571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pl-PL" sz="1500" b="1" dirty="0">
                <a:latin typeface="Arial" panose="020B0604020202020204" pitchFamily="34" charset="0"/>
                <a:cs typeface="Arial" panose="020B0604020202020204" pitchFamily="34" charset="0"/>
              </a:rPr>
              <a:t>ResPublic sp. z o.o.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pl-PL" sz="1500" dirty="0">
                <a:latin typeface="Arial" panose="020B0604020202020204" pitchFamily="34" charset="0"/>
                <a:cs typeface="Arial" panose="020B0604020202020204" pitchFamily="34" charset="0"/>
              </a:rPr>
              <a:t>ul. Trębacka 4</a:t>
            </a:r>
            <a:endParaRPr lang="pl-PL" sz="15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pl-PL" sz="1500" dirty="0">
                <a:latin typeface="Arial" panose="020B0604020202020204" pitchFamily="34" charset="0"/>
                <a:cs typeface="Arial" panose="020B0604020202020204" pitchFamily="34" charset="0"/>
              </a:rPr>
              <a:t>00-074 Warszawa</a:t>
            </a:r>
            <a:endParaRPr lang="pl-PL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pole tekstowe 15"/>
          <p:cNvSpPr txBox="1">
            <a:spLocks noChangeArrowheads="1"/>
          </p:cNvSpPr>
          <p:nvPr userDrawn="1"/>
        </p:nvSpPr>
        <p:spPr bwMode="auto">
          <a:xfrm>
            <a:off x="2384088" y="6023010"/>
            <a:ext cx="3004157" cy="55398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20" tIns="45711" rIns="91420" bIns="4571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pl-PL" sz="1500" b="1" dirty="0">
                <a:latin typeface="Arial" panose="020B0604020202020204" pitchFamily="34" charset="0"/>
                <a:cs typeface="Arial" panose="020B0604020202020204" pitchFamily="34" charset="0"/>
              </a:rPr>
              <a:t>Tel.: </a:t>
            </a:r>
            <a:r>
              <a:rPr lang="pl-PL" sz="1500" dirty="0">
                <a:latin typeface="Arial" panose="020B0604020202020204" pitchFamily="34" charset="0"/>
                <a:cs typeface="Arial" panose="020B0604020202020204" pitchFamily="34" charset="0"/>
              </a:rPr>
              <a:t>22 630 98 34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pl-PL" sz="1500" b="1" dirty="0">
                <a:latin typeface="Arial" panose="020B0604020202020204" pitchFamily="34" charset="0"/>
                <a:cs typeface="Arial" panose="020B0604020202020204" pitchFamily="34" charset="0"/>
              </a:rPr>
              <a:t>Faks:</a:t>
            </a:r>
            <a:r>
              <a:rPr lang="pl-PL" sz="1500" dirty="0">
                <a:latin typeface="Arial" panose="020B0604020202020204" pitchFamily="34" charset="0"/>
                <a:cs typeface="Arial" panose="020B0604020202020204" pitchFamily="34" charset="0"/>
              </a:rPr>
              <a:t> 22 630 95 57</a:t>
            </a:r>
          </a:p>
        </p:txBody>
      </p:sp>
      <p:sp>
        <p:nvSpPr>
          <p:cNvPr id="17" name="pole tekstowe 16"/>
          <p:cNvSpPr txBox="1">
            <a:spLocks noChangeArrowheads="1"/>
          </p:cNvSpPr>
          <p:nvPr userDrawn="1"/>
        </p:nvSpPr>
        <p:spPr bwMode="auto">
          <a:xfrm>
            <a:off x="4767952" y="6023010"/>
            <a:ext cx="3004157" cy="55398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20" tIns="45711" rIns="91420" bIns="4571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pl-PL" sz="1500" dirty="0">
                <a:solidFill>
                  <a:srgbClr val="FE7C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biuro@respublic.pl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pl-PL" sz="1500" kern="1200" dirty="0">
                <a:solidFill>
                  <a:srgbClr val="FE7C06"/>
                </a:solidFill>
                <a:latin typeface="Arial" panose="020B0604020202020204" pitchFamily="34" charset="0"/>
                <a:ea typeface="ＭＳ Ｐ明朝" pitchFamily="18" charset="-128"/>
                <a:cs typeface="Arial" panose="020B0604020202020204" pitchFamily="34" charset="0"/>
              </a:rPr>
              <a:t>www.respublic.pl</a:t>
            </a:r>
          </a:p>
        </p:txBody>
      </p:sp>
      <p:pic>
        <p:nvPicPr>
          <p:cNvPr id="2052" name="Picture 4"/>
          <p:cNvPicPr>
            <a:picLocks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" y="1142647"/>
            <a:ext cx="9143433" cy="4506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rostokąt 7"/>
          <p:cNvSpPr/>
          <p:nvPr userDrawn="1"/>
        </p:nvSpPr>
        <p:spPr>
          <a:xfrm>
            <a:off x="225" y="1071861"/>
            <a:ext cx="9144000" cy="70786"/>
          </a:xfrm>
          <a:prstGeom prst="rect">
            <a:avLst/>
          </a:prstGeom>
          <a:solidFill>
            <a:srgbClr val="827F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229" y="2655457"/>
            <a:ext cx="288032" cy="229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523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7F7A-FEB6-4673-98EA-07713EF971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3937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7F7A-FEB6-4673-98EA-07713EF971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6616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7F7A-FEB6-4673-98EA-07713EF971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9821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7F7A-FEB6-4673-98EA-07713EF971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7583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7F7A-FEB6-4673-98EA-07713EF971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6584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7F7A-FEB6-4673-98EA-07713EF971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8425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7F7A-FEB6-4673-98EA-07713EF971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4619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37F7A-FEB6-4673-98EA-07713EF971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9421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Prostokąt 6"/>
          <p:cNvSpPr/>
          <p:nvPr userDrawn="1"/>
        </p:nvSpPr>
        <p:spPr>
          <a:xfrm>
            <a:off x="247" y="1186620"/>
            <a:ext cx="7884121" cy="78957"/>
          </a:xfrm>
          <a:prstGeom prst="rect">
            <a:avLst/>
          </a:prstGeom>
          <a:solidFill>
            <a:srgbClr val="827F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rostokąt 4"/>
          <p:cNvSpPr/>
          <p:nvPr userDrawn="1"/>
        </p:nvSpPr>
        <p:spPr>
          <a:xfrm>
            <a:off x="7956512" y="1186620"/>
            <a:ext cx="1188000" cy="78957"/>
          </a:xfrm>
          <a:prstGeom prst="rect">
            <a:avLst/>
          </a:prstGeom>
          <a:solidFill>
            <a:srgbClr val="FE7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>
          <a:xfrm>
            <a:off x="3543300" y="6597352"/>
            <a:ext cx="2057400" cy="236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E7C0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5E4555-6985-4E75-9BDD-DCE9196F37D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6711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FE7C0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E7C06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E7C06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E7C0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E7C06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E7C06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10396" y="2636912"/>
            <a:ext cx="9036496" cy="2042431"/>
          </a:xfrm>
        </p:spPr>
        <p:txBody>
          <a:bodyPr>
            <a:noAutofit/>
          </a:bodyPr>
          <a:lstStyle/>
          <a:p>
            <a:pPr algn="ctr"/>
            <a:r>
              <a:rPr lang="pl-PL" sz="2800" b="0" dirty="0"/>
              <a:t>Opracowanie Gminnego Programu Rewitalizacji </a:t>
            </a:r>
            <a:r>
              <a:rPr lang="pl-PL" sz="2800" b="0" dirty="0" smtClean="0"/>
              <a:t/>
            </a:r>
            <a:br>
              <a:rPr lang="pl-PL" sz="2800" b="0" dirty="0" smtClean="0"/>
            </a:br>
            <a:r>
              <a:rPr lang="pl-PL" sz="2800" b="0" dirty="0" smtClean="0"/>
              <a:t>dla </a:t>
            </a:r>
            <a:r>
              <a:rPr lang="pl-PL" sz="2800" b="0" dirty="0"/>
              <a:t>Gminy </a:t>
            </a:r>
            <a:r>
              <a:rPr lang="pl-PL" sz="2800" b="0" dirty="0" smtClean="0"/>
              <a:t>Muszyna </a:t>
            </a:r>
            <a:r>
              <a:rPr lang="pl-PL" sz="2800" b="0" dirty="0"/>
              <a:t>na lata </a:t>
            </a:r>
            <a:r>
              <a:rPr lang="pl-PL" sz="2800" b="0" dirty="0" smtClean="0"/>
              <a:t>2016-2023</a:t>
            </a:r>
            <a:br>
              <a:rPr lang="pl-PL" sz="2800" b="0" dirty="0" smtClean="0"/>
            </a:br>
            <a:r>
              <a:rPr lang="pl-PL" sz="2800" b="0" dirty="0" smtClean="0"/>
              <a:t/>
            </a:r>
            <a:br>
              <a:rPr lang="pl-PL" sz="2800" b="0" dirty="0" smtClean="0"/>
            </a:br>
            <a:r>
              <a:rPr lang="pl-PL" sz="2400" b="0" dirty="0">
                <a:solidFill>
                  <a:srgbClr val="0070C0"/>
                </a:solidFill>
              </a:rPr>
              <a:t>Warsztat projektowy</a:t>
            </a:r>
            <a:br>
              <a:rPr lang="pl-PL" sz="2400" b="0" dirty="0">
                <a:solidFill>
                  <a:srgbClr val="0070C0"/>
                </a:solidFill>
              </a:rPr>
            </a:br>
            <a:r>
              <a:rPr lang="pl-PL" sz="2400" b="0" dirty="0">
                <a:solidFill>
                  <a:srgbClr val="0070C0"/>
                </a:solidFill>
              </a:rPr>
              <a:t>Temat: wizja i przedsięwzięcia podobszarów rewitalizacji</a:t>
            </a:r>
            <a:endParaRPr lang="pl-PL" sz="2400" b="0" dirty="0">
              <a:solidFill>
                <a:schemeClr val="tx1"/>
              </a:solidFill>
            </a:endParaRPr>
          </a:p>
        </p:txBody>
      </p:sp>
      <p:sp>
        <p:nvSpPr>
          <p:cNvPr id="5" name="Symbol zastępczy tekstu 3"/>
          <p:cNvSpPr txBox="1">
            <a:spLocks/>
          </p:cNvSpPr>
          <p:nvPr/>
        </p:nvSpPr>
        <p:spPr>
          <a:xfrm>
            <a:off x="107504" y="5180663"/>
            <a:ext cx="7848872" cy="5556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E7C06"/>
              </a:buClr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E7C06"/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E7C0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E7C06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E7C06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/>
              <a:t>Muszyna, 08.11.2016 r.</a:t>
            </a:r>
            <a:endParaRPr lang="pl-PL" sz="20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332656"/>
            <a:ext cx="1224136" cy="148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595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7414" y="0"/>
            <a:ext cx="8229600" cy="1143000"/>
          </a:xfrm>
        </p:spPr>
        <p:txBody>
          <a:bodyPr>
            <a:normAutofit/>
          </a:bodyPr>
          <a:lstStyle/>
          <a:p>
            <a:r>
              <a:rPr lang="pl-PL" sz="3200" dirty="0" smtClean="0"/>
              <a:t>Co było zrobione do tej pory (1</a:t>
            </a:r>
            <a:r>
              <a:rPr lang="pl-PL" sz="3600" dirty="0" smtClean="0"/>
              <a:t>)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7638"/>
            <a:ext cx="8291264" cy="4708525"/>
          </a:xfrm>
        </p:spPr>
        <p:txBody>
          <a:bodyPr>
            <a:normAutofit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pl-PL" sz="2400" dirty="0" smtClean="0"/>
              <a:t>Badanie ankietowe (30 maja - 6 czerwca 2016 r.) na</a:t>
            </a:r>
            <a:r>
              <a:rPr lang="pl-PL" sz="2400" dirty="0"/>
              <a:t>   </a:t>
            </a:r>
            <a:r>
              <a:rPr lang="pl-PL" sz="2400" dirty="0" smtClean="0"/>
              <a:t>próbie 372 osób</a:t>
            </a:r>
            <a:r>
              <a:rPr lang="pl-PL" sz="2400" dirty="0"/>
              <a:t>.</a:t>
            </a:r>
            <a:endParaRPr lang="pl-PL" sz="24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pl-PL" sz="2400" dirty="0" smtClean="0"/>
              <a:t>Spotkanie diagnostyczne</a:t>
            </a:r>
            <a:r>
              <a:rPr lang="pl-PL" sz="2400" dirty="0"/>
              <a:t>, odbyło się </a:t>
            </a:r>
            <a:r>
              <a:rPr lang="pl-PL" sz="2400" dirty="0" smtClean="0"/>
              <a:t>17 czerwca - poznanie </a:t>
            </a:r>
            <a:r>
              <a:rPr lang="pl-PL" sz="2400" dirty="0"/>
              <a:t>problemów i potrzeb </a:t>
            </a:r>
            <a:r>
              <a:rPr lang="pl-PL" sz="2400" dirty="0" smtClean="0"/>
              <a:t>rewitalizacyjnych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sz="2400" dirty="0" smtClean="0"/>
              <a:t>Konsultacje </a:t>
            </a:r>
            <a:r>
              <a:rPr lang="pl-PL" sz="2400" dirty="0"/>
              <a:t>społeczne projektu uchwały o wyznaczeniu obszaru zdegradowanego i </a:t>
            </a:r>
            <a:r>
              <a:rPr lang="pl-PL" sz="2400" dirty="0" smtClean="0"/>
              <a:t>rewitalizacji - od</a:t>
            </a:r>
            <a:r>
              <a:rPr lang="pl-PL" sz="2400" dirty="0"/>
              <a:t>   </a:t>
            </a:r>
            <a:r>
              <a:rPr lang="pl-PL" sz="2400" dirty="0" smtClean="0"/>
              <a:t>21 </a:t>
            </a:r>
            <a:r>
              <a:rPr lang="pl-PL" sz="2400" dirty="0"/>
              <a:t>  </a:t>
            </a:r>
            <a:r>
              <a:rPr lang="pl-PL" sz="2400" dirty="0" smtClean="0"/>
              <a:t>września do 22 października 2016 </a:t>
            </a:r>
            <a:r>
              <a:rPr lang="pl-PL" sz="2400" dirty="0"/>
              <a:t>r</a:t>
            </a:r>
            <a:r>
              <a:rPr lang="pl-PL" sz="2400" dirty="0" smtClean="0"/>
              <a:t>. </a:t>
            </a:r>
            <a:r>
              <a:rPr lang="pl-PL" sz="2400" dirty="0"/>
              <a:t>– zgłoszona 1 uwaga</a:t>
            </a:r>
          </a:p>
          <a:p>
            <a:pPr marL="914400" lvl="1" indent="-374650" algn="just"/>
            <a:r>
              <a:rPr lang="pl-PL" sz="2200" dirty="0" smtClean="0">
                <a:solidFill>
                  <a:srgbClr val="0070C0"/>
                </a:solidFill>
              </a:rPr>
              <a:t>Spotkanie informacyjno-konsultacyjne – 5 października 2016 </a:t>
            </a:r>
            <a:r>
              <a:rPr lang="pl-PL" sz="2200" dirty="0">
                <a:solidFill>
                  <a:srgbClr val="0070C0"/>
                </a:solidFill>
              </a:rPr>
              <a:t>r. </a:t>
            </a:r>
            <a:endParaRPr lang="pl-PL" sz="2200" dirty="0" smtClean="0">
              <a:solidFill>
                <a:srgbClr val="0070C0"/>
              </a:solidFill>
            </a:endParaRPr>
          </a:p>
          <a:p>
            <a:pPr marL="914400" lvl="1" indent="-374650" algn="just"/>
            <a:r>
              <a:rPr lang="pl-PL" sz="2200" dirty="0" smtClean="0">
                <a:solidFill>
                  <a:srgbClr val="0070C0"/>
                </a:solidFill>
              </a:rPr>
              <a:t>Ankieta</a:t>
            </a:r>
            <a:endParaRPr lang="pl-PL" sz="2200" dirty="0">
              <a:solidFill>
                <a:srgbClr val="0070C0"/>
              </a:solidFill>
            </a:endParaRPr>
          </a:p>
          <a:p>
            <a:pPr marL="914400" lvl="1" indent="-374650" algn="just"/>
            <a:r>
              <a:rPr lang="pl-PL" sz="2200" dirty="0" smtClean="0">
                <a:solidFill>
                  <a:srgbClr val="0070C0"/>
                </a:solidFill>
              </a:rPr>
              <a:t>Formularz </a:t>
            </a:r>
            <a:r>
              <a:rPr lang="pl-PL" sz="2200" dirty="0">
                <a:solidFill>
                  <a:srgbClr val="0070C0"/>
                </a:solidFill>
              </a:rPr>
              <a:t>do zgłaszania uwag w formie papierowej </a:t>
            </a:r>
            <a:r>
              <a:rPr lang="pl-PL" sz="2200" dirty="0" smtClean="0">
                <a:solidFill>
                  <a:srgbClr val="0070C0"/>
                </a:solidFill>
              </a:rPr>
              <a:t>i</a:t>
            </a:r>
            <a:r>
              <a:rPr lang="pl-PL" sz="2400" dirty="0"/>
              <a:t>   </a:t>
            </a:r>
            <a:r>
              <a:rPr lang="pl-PL" sz="2200" dirty="0" smtClean="0">
                <a:solidFill>
                  <a:srgbClr val="0070C0"/>
                </a:solidFill>
              </a:rPr>
              <a:t>elektronicznej</a:t>
            </a:r>
            <a:endParaRPr lang="pl-PL" sz="2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18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7151"/>
            <a:ext cx="8229600" cy="1143000"/>
          </a:xfrm>
        </p:spPr>
        <p:txBody>
          <a:bodyPr>
            <a:normAutofit/>
          </a:bodyPr>
          <a:lstStyle/>
          <a:p>
            <a:r>
              <a:rPr lang="pl-PL" sz="3200" dirty="0"/>
              <a:t>Co było zrobione do tej </a:t>
            </a:r>
            <a:r>
              <a:rPr lang="pl-PL" sz="3200" dirty="0" smtClean="0"/>
              <a:t>pory (2)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 startAt="4"/>
              <a:tabLst>
                <a:tab pos="449263" algn="l"/>
              </a:tabLst>
            </a:pPr>
            <a:r>
              <a:rPr lang="pl-PL" sz="2400" dirty="0" smtClean="0"/>
              <a:t>Uchwała </a:t>
            </a:r>
            <a:r>
              <a:rPr lang="pl-PL" sz="2400" dirty="0"/>
              <a:t>w sprawie wyznaczenia obszaru zdegradowanego i   obszaru rewitalizacji na terenie gminy Muszyna (27 października 2016 r.)</a:t>
            </a:r>
          </a:p>
        </p:txBody>
      </p:sp>
    </p:spTree>
    <p:extLst>
      <p:ext uri="{BB962C8B-B14F-4D97-AF65-F5344CB8AC3E}">
        <p14:creationId xmlns:p14="http://schemas.microsoft.com/office/powerpoint/2010/main" val="21995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sz="2800" dirty="0" smtClean="0"/>
              <a:t>Od dzisiaj zaczynamy prace nad </a:t>
            </a:r>
          </a:p>
          <a:p>
            <a:pPr marL="0" indent="0" algn="just">
              <a:buNone/>
            </a:pPr>
            <a:r>
              <a:rPr lang="pl-PL" sz="2800" dirty="0" smtClean="0"/>
              <a:t>Gminnym Programem Rewitalizacji (</a:t>
            </a:r>
            <a:r>
              <a:rPr lang="pl-PL" sz="2800" dirty="0"/>
              <a:t>GPR</a:t>
            </a:r>
            <a:r>
              <a:rPr lang="pl-PL" sz="2800"/>
              <a:t>) </a:t>
            </a:r>
            <a:r>
              <a:rPr lang="pl-PL" sz="2800" smtClean="0"/>
              <a:t>dla</a:t>
            </a:r>
            <a:r>
              <a:rPr lang="pl-PL" sz="2800"/>
              <a:t> </a:t>
            </a:r>
            <a:r>
              <a:rPr lang="pl-PL" sz="2800" smtClean="0"/>
              <a:t>Gminy </a:t>
            </a:r>
            <a:r>
              <a:rPr lang="pl-PL" sz="2800" dirty="0"/>
              <a:t>Muszyna na lata 2016-2023</a:t>
            </a:r>
            <a:br>
              <a:rPr lang="pl-PL" sz="2800" dirty="0"/>
            </a:br>
            <a:endParaRPr lang="pl-PL" sz="28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86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/>
              <a:t>Podobszar </a:t>
            </a:r>
            <a:r>
              <a:rPr lang="pl-PL" b="1" dirty="0" smtClean="0"/>
              <a:t>I</a:t>
            </a:r>
          </a:p>
          <a:p>
            <a:pPr marL="0" indent="0">
              <a:buNone/>
            </a:pPr>
            <a:r>
              <a:rPr lang="pl-PL" dirty="0" smtClean="0"/>
              <a:t>Osiedle Śródmieście</a:t>
            </a:r>
          </a:p>
          <a:p>
            <a:pPr marL="0" indent="0">
              <a:buNone/>
            </a:pPr>
            <a:r>
              <a:rPr lang="pl-PL" b="1" dirty="0"/>
              <a:t>Podobszar </a:t>
            </a:r>
            <a:r>
              <a:rPr lang="pl-PL" b="1" dirty="0" smtClean="0"/>
              <a:t>II</a:t>
            </a:r>
          </a:p>
          <a:p>
            <a:pPr marL="0" indent="0">
              <a:buNone/>
            </a:pPr>
            <a:r>
              <a:rPr lang="pl-PL" dirty="0" smtClean="0"/>
              <a:t>Osiedle Piłsudskiego</a:t>
            </a:r>
            <a:endParaRPr lang="pl-PL" dirty="0"/>
          </a:p>
          <a:p>
            <a:pPr marL="0" indent="0">
              <a:buNone/>
            </a:pPr>
            <a:r>
              <a:rPr lang="pl-PL" b="1" dirty="0"/>
              <a:t>Podobszar </a:t>
            </a:r>
            <a:r>
              <a:rPr lang="pl-PL" b="1" dirty="0" smtClean="0"/>
              <a:t>III</a:t>
            </a:r>
          </a:p>
          <a:p>
            <a:pPr marL="0" indent="0">
              <a:buNone/>
            </a:pPr>
            <a:r>
              <a:rPr lang="pl-PL" dirty="0" smtClean="0"/>
              <a:t>Sołectwo Jastrzębik</a:t>
            </a:r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5E4555-6985-4E75-9BDD-DCE9196F37D2}" type="slidenum">
              <a:rPr lang="pl-PL" smtClean="0"/>
              <a:pPr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39271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dirty="0"/>
              <a:t>Obszar zdegradowany i do rewitalizacji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416502"/>
            <a:ext cx="6646380" cy="469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735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sz="2903" dirty="0" smtClean="0"/>
              <a:t>Obszar do rewitalizacji znajduje się w graniach miasta Muszyna oraz w Sołectwie Jastrzębik. Zamieszkuje go 3039, co stanowi 25,8%</a:t>
            </a:r>
            <a:r>
              <a:rPr lang="pl-PL" sz="2800" dirty="0"/>
              <a:t>   </a:t>
            </a:r>
            <a:r>
              <a:rPr lang="pl-PL" sz="2903" dirty="0" smtClean="0"/>
              <a:t>ludności gminy. Obszar ten zajmuje 1447</a:t>
            </a:r>
            <a:r>
              <a:rPr lang="pl-PL" sz="2800" dirty="0"/>
              <a:t>  </a:t>
            </a:r>
            <a:r>
              <a:rPr lang="pl-PL" sz="2903" dirty="0" smtClean="0"/>
              <a:t> ha,</a:t>
            </a:r>
            <a:r>
              <a:rPr lang="pl-PL" sz="2800" dirty="0"/>
              <a:t>   </a:t>
            </a:r>
            <a:r>
              <a:rPr lang="pl-PL" sz="2903" dirty="0" smtClean="0"/>
              <a:t>to</a:t>
            </a:r>
            <a:r>
              <a:rPr lang="pl-PL" sz="2800" dirty="0" smtClean="0"/>
              <a:t> </a:t>
            </a:r>
            <a:r>
              <a:rPr lang="pl-PL" sz="2800" dirty="0"/>
              <a:t>  </a:t>
            </a:r>
            <a:r>
              <a:rPr lang="pl-PL" sz="2903" dirty="0" smtClean="0"/>
              <a:t>jest 10,2</a:t>
            </a:r>
            <a:r>
              <a:rPr lang="pl-PL" sz="2903" dirty="0"/>
              <a:t>% </a:t>
            </a:r>
            <a:r>
              <a:rPr lang="pl-PL" sz="2903" dirty="0" smtClean="0"/>
              <a:t>powierzchni całej gminy.</a:t>
            </a:r>
            <a:endParaRPr lang="pl-PL" sz="2903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01579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Obszar </a:t>
            </a:r>
            <a:r>
              <a:rPr lang="pl-PL" dirty="0" err="1" smtClean="0"/>
              <a:t>rewilizacji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/>
              <a:t>Wyznaczony obszar został podzielony na </a:t>
            </a:r>
            <a:r>
              <a:rPr lang="pl-PL" dirty="0" smtClean="0"/>
              <a:t>trzy Podobszary:</a:t>
            </a:r>
          </a:p>
          <a:p>
            <a:pPr algn="just"/>
            <a:r>
              <a:rPr lang="pl-PL" dirty="0" smtClean="0"/>
              <a:t>Podobszar I - Osiedle </a:t>
            </a:r>
            <a:r>
              <a:rPr lang="pl-PL" dirty="0"/>
              <a:t>Śródmieście – obszar ulic: Jasna, Kity, Kościelna, Krótka, Krzywa, Rolanda, Rynek, 21 Stycznia, Wąska.</a:t>
            </a:r>
          </a:p>
          <a:p>
            <a:pPr algn="just"/>
            <a:r>
              <a:rPr lang="pl-PL" dirty="0"/>
              <a:t>Podobszar </a:t>
            </a:r>
            <a:r>
              <a:rPr lang="pl-PL" dirty="0" smtClean="0"/>
              <a:t>II </a:t>
            </a:r>
            <a:r>
              <a:rPr lang="pl-PL" dirty="0"/>
              <a:t>- </a:t>
            </a:r>
            <a:r>
              <a:rPr lang="pl-PL" dirty="0" smtClean="0"/>
              <a:t>Osiedle </a:t>
            </a:r>
            <a:r>
              <a:rPr lang="pl-PL" dirty="0"/>
              <a:t>Piłsudskiego – obszar ulic: </a:t>
            </a:r>
            <a:r>
              <a:rPr lang="pl-PL" dirty="0" err="1"/>
              <a:t>Mściwujewskiego</a:t>
            </a:r>
            <a:r>
              <a:rPr lang="pl-PL" dirty="0"/>
              <a:t>, Piłsudskiego, Aleja Zdrojowa, Ogrodowa, Zefirka</a:t>
            </a:r>
            <a:r>
              <a:rPr lang="pl-PL" dirty="0" smtClean="0"/>
              <a:t>.</a:t>
            </a:r>
          </a:p>
          <a:p>
            <a:pPr algn="just"/>
            <a:r>
              <a:rPr lang="pl-PL" dirty="0"/>
              <a:t>Podobszar </a:t>
            </a:r>
            <a:r>
              <a:rPr lang="pl-PL" dirty="0" smtClean="0"/>
              <a:t>III </a:t>
            </a:r>
            <a:r>
              <a:rPr lang="pl-PL" dirty="0"/>
              <a:t>- </a:t>
            </a:r>
            <a:r>
              <a:rPr lang="pl-PL" dirty="0" smtClean="0"/>
              <a:t>Sołectwo Jastrzębik</a:t>
            </a:r>
          </a:p>
          <a:p>
            <a:pPr algn="just"/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5E4555-6985-4E75-9BDD-DCE9196F37D2}" type="slidenum">
              <a:rPr lang="pl-PL" smtClean="0"/>
              <a:pPr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7422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Obszar zdegradowany i do rewitalizacji - Osiedla Śródmieście i Piłsudskiego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/>
          <a:srcRect b="3253"/>
          <a:stretch/>
        </p:blipFill>
        <p:spPr>
          <a:xfrm>
            <a:off x="1027167" y="1325774"/>
            <a:ext cx="6929209" cy="474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358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Obszar zdegradowany i do rewitalizacji – Sołectwo Jastrzębik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/>
          <a:srcRect t="-1" r="553" b="-1070"/>
          <a:stretch/>
        </p:blipFill>
        <p:spPr>
          <a:xfrm>
            <a:off x="2763558" y="1257073"/>
            <a:ext cx="3464626" cy="490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94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Osiedle Piłsudskiego – </a:t>
            </a:r>
            <a:r>
              <a:rPr lang="pl-PL" b="1" dirty="0" smtClean="0"/>
              <a:t>potencjały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Liczba podatników na 1000 </a:t>
            </a:r>
            <a:r>
              <a:rPr lang="pl-PL" dirty="0" smtClean="0"/>
              <a:t>ludności: 515,90 (średnia: 436,91)</a:t>
            </a:r>
          </a:p>
          <a:p>
            <a:pPr algn="just"/>
            <a:r>
              <a:rPr lang="pl-PL" dirty="0"/>
              <a:t>Aktywne podmioty gospodarcze na 1000 </a:t>
            </a:r>
            <a:r>
              <a:rPr lang="pl-PL" dirty="0" smtClean="0"/>
              <a:t>ludności: 51,99 (średnia: 51,74)</a:t>
            </a:r>
          </a:p>
          <a:p>
            <a:pPr algn="just"/>
            <a:r>
              <a:rPr lang="pl-PL" dirty="0"/>
              <a:t>Budynki na budowę których wydano zgodę w latach 1970 – 1985 na 1000 </a:t>
            </a:r>
            <a:r>
              <a:rPr lang="pl-PL" dirty="0" smtClean="0"/>
              <a:t>ludności: 29,78 (średnia: 75,76)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5E4555-6985-4E75-9BDD-DCE9196F37D2}" type="slidenum">
              <a:rPr lang="pl-PL" smtClean="0"/>
              <a:pPr/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79640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5258"/>
            <a:ext cx="8229600" cy="1143000"/>
          </a:xfrm>
        </p:spPr>
        <p:txBody>
          <a:bodyPr>
            <a:normAutofit/>
          </a:bodyPr>
          <a:lstStyle/>
          <a:p>
            <a:r>
              <a:rPr lang="pl-PL" sz="3200" dirty="0" smtClean="0"/>
              <a:t>Plan pracy</a:t>
            </a:r>
            <a:endParaRPr lang="pl-PL" sz="32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200" y="1595309"/>
            <a:ext cx="8229600" cy="452596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2400" dirty="0" smtClean="0"/>
              <a:t>Wprowadzenie do opracowania GPR – </a:t>
            </a:r>
            <a:r>
              <a:rPr lang="pl-PL" sz="2400" dirty="0"/>
              <a:t>prezentacja. 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 smtClean="0"/>
              <a:t>Wypracowanie </a:t>
            </a:r>
            <a:r>
              <a:rPr lang="pl-PL" sz="2400" dirty="0"/>
              <a:t>roboczej koncepcji </a:t>
            </a:r>
            <a:r>
              <a:rPr lang="pl-PL" sz="2400"/>
              <a:t>obejmującej </a:t>
            </a:r>
            <a:r>
              <a:rPr lang="pl-PL" sz="2400" smtClean="0"/>
              <a:t>wizję, cele </a:t>
            </a:r>
            <a:r>
              <a:rPr lang="pl-PL" sz="2400" dirty="0" smtClean="0"/>
              <a:t>i</a:t>
            </a:r>
            <a:r>
              <a:rPr lang="pl-PL" sz="2400" dirty="0"/>
              <a:t>   </a:t>
            </a:r>
            <a:r>
              <a:rPr lang="pl-PL" sz="2400" smtClean="0"/>
              <a:t>przedsięwzięcia </a:t>
            </a:r>
            <a:r>
              <a:rPr lang="pl-PL" sz="2400" smtClean="0"/>
              <a:t>GPR </a:t>
            </a:r>
            <a:r>
              <a:rPr lang="pl-PL" sz="2400" dirty="0"/>
              <a:t>– praca </a:t>
            </a:r>
            <a:r>
              <a:rPr lang="pl-PL" sz="2400" smtClean="0"/>
              <a:t>warsztatowa </a:t>
            </a:r>
            <a:r>
              <a:rPr lang="pl-PL" sz="2400" smtClean="0"/>
              <a:t>w podgrupach</a:t>
            </a:r>
            <a:r>
              <a:rPr lang="pl-PL" sz="2400" dirty="0" smtClean="0"/>
              <a:t>. </a:t>
            </a:r>
            <a:endParaRPr lang="pl-PL" sz="2400" dirty="0"/>
          </a:p>
          <a:p>
            <a:pPr marL="457200" indent="-457200">
              <a:buFont typeface="+mj-lt"/>
              <a:buAutoNum type="arabicPeriod"/>
            </a:pPr>
            <a:r>
              <a:rPr lang="pl-PL" sz="2400" dirty="0" smtClean="0"/>
              <a:t>Omówienie </a:t>
            </a:r>
            <a:r>
              <a:rPr lang="pl-PL" sz="2400" dirty="0"/>
              <a:t>wzoru karty przedsięwzięcia rewitalizacyjnego – prezentacja. 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 smtClean="0"/>
              <a:t>Podsumowanie spotkania</a:t>
            </a:r>
            <a:endParaRPr lang="pl-PL" altLang="pl-PL" sz="2000" b="1" dirty="0"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33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b="1" dirty="0"/>
              <a:t>Osiedle Piłsudskiego </a:t>
            </a:r>
            <a:r>
              <a:rPr lang="pl-PL" b="1" dirty="0" smtClean="0"/>
              <a:t>– problemy (I</a:t>
            </a:r>
            <a:r>
              <a:rPr lang="pl-PL" b="1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l-PL" dirty="0"/>
              <a:t>Duża liczba bezrobotnych długotrwale na 1000 osób: 17,67 (średnia gminy 14,21)</a:t>
            </a:r>
          </a:p>
          <a:p>
            <a:pPr algn="just"/>
            <a:r>
              <a:rPr lang="pl-PL" dirty="0"/>
              <a:t>Natężenie problemów </a:t>
            </a:r>
            <a:r>
              <a:rPr lang="pl-PL" dirty="0" smtClean="0"/>
              <a:t>społecznych (potwierdzone </a:t>
            </a:r>
            <a:r>
              <a:rPr lang="pl-PL" dirty="0"/>
              <a:t>w </a:t>
            </a:r>
            <a:r>
              <a:rPr lang="pl-PL" dirty="0" smtClean="0"/>
              <a:t>badaniach ankietowych) </a:t>
            </a:r>
            <a:r>
              <a:rPr lang="pl-PL" dirty="0"/>
              <a:t>– pomoc społeczna przyznana z powodu ubóstwa 19,18 osobom na 1000 mieszkańców (średnia 9,01), z powodu bezdomności – 1,02 (średnia 0,07), z powodu niepełnosprawności – 18,68 (średnia 9,42</a:t>
            </a:r>
            <a:r>
              <a:rPr lang="pl-PL" dirty="0" smtClean="0"/>
              <a:t>) – 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21335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b="1" dirty="0"/>
              <a:t>Osiedle Piłsudskiego </a:t>
            </a:r>
            <a:r>
              <a:rPr lang="pl-PL" b="1" dirty="0" smtClean="0"/>
              <a:t>– problemy (II</a:t>
            </a:r>
            <a:r>
              <a:rPr lang="pl-PL" b="1" dirty="0"/>
              <a:t>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Podwyższone zagrożenie przestępczością: 24,73 przestępstw na 1000 osób (średnia 5,99) </a:t>
            </a:r>
          </a:p>
          <a:p>
            <a:pPr algn="just"/>
            <a:r>
              <a:rPr lang="pl-PL" dirty="0"/>
              <a:t>Zły stan techniczny dróg gminnych: długość dróg wymagających remontu w km na km2: 0,59 (średnia 0,29)</a:t>
            </a:r>
          </a:p>
          <a:p>
            <a:pPr algn="just"/>
            <a:r>
              <a:rPr lang="pl-PL" dirty="0"/>
              <a:t>Wystąpienie miejscowych zagrożeń na 1000 ludności: 7,57 (średnia 5,98)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4355976" y="6231935"/>
            <a:ext cx="1306488" cy="365087"/>
          </a:xfrm>
          <a:prstGeom prst="rect">
            <a:avLst/>
          </a:prstGeom>
        </p:spPr>
        <p:txBody>
          <a:bodyPr/>
          <a:lstStyle/>
          <a:p>
            <a:fld id="{FAD56900-26EE-47C1-83BE-E1EC57076ACD}" type="slidenum">
              <a:rPr lang="pl-PL" smtClean="0"/>
              <a:pPr/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4393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Osiedle Śródmieście – </a:t>
            </a:r>
            <a:r>
              <a:rPr lang="pl-PL" b="1" dirty="0" smtClean="0"/>
              <a:t>potencjały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l-PL" dirty="0"/>
              <a:t>Przestępstwa razem na 1000 </a:t>
            </a:r>
            <a:r>
              <a:rPr lang="pl-PL" dirty="0" smtClean="0"/>
              <a:t>osób: 1,71</a:t>
            </a:r>
            <a:r>
              <a:rPr lang="pl-PL" dirty="0"/>
              <a:t>  </a:t>
            </a:r>
            <a:r>
              <a:rPr lang="pl-PL" dirty="0" smtClean="0"/>
              <a:t>(średnia 5,99)</a:t>
            </a:r>
          </a:p>
          <a:p>
            <a:pPr algn="just"/>
            <a:r>
              <a:rPr lang="pl-PL" dirty="0"/>
              <a:t>Liczba podatników na 1000 ludności: </a:t>
            </a:r>
            <a:r>
              <a:rPr lang="pl-PL" dirty="0" smtClean="0"/>
              <a:t>531,62(średnia</a:t>
            </a:r>
            <a:r>
              <a:rPr lang="pl-PL" dirty="0"/>
              <a:t>: 436,91)</a:t>
            </a:r>
          </a:p>
          <a:p>
            <a:pPr algn="just"/>
            <a:r>
              <a:rPr lang="pl-PL" dirty="0"/>
              <a:t>Aktywne podmioty gospodarcze na 1000 ludności: </a:t>
            </a:r>
            <a:r>
              <a:rPr lang="pl-PL" dirty="0" smtClean="0"/>
              <a:t>92,31(średnia</a:t>
            </a:r>
            <a:r>
              <a:rPr lang="pl-PL" dirty="0"/>
              <a:t>: 51,74)</a:t>
            </a:r>
          </a:p>
          <a:p>
            <a:pPr algn="just"/>
            <a:r>
              <a:rPr lang="pl-PL" dirty="0"/>
              <a:t>Budynki na budowę których wydano zgodę w latach 1970 – 1985 na 1000 ludności: </a:t>
            </a:r>
            <a:r>
              <a:rPr lang="pl-PL" dirty="0" smtClean="0"/>
              <a:t>56,41(średnia</a:t>
            </a:r>
            <a:r>
              <a:rPr lang="pl-PL" dirty="0"/>
              <a:t>: 75,76)</a:t>
            </a:r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5E4555-6985-4E75-9BDD-DCE9196F37D2}" type="slidenum">
              <a:rPr lang="pl-PL" smtClean="0"/>
              <a:pPr/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2947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Osiedle Śródmieście – </a:t>
            </a:r>
            <a:r>
              <a:rPr lang="pl-PL" b="1" dirty="0" smtClean="0"/>
              <a:t>problemy </a:t>
            </a:r>
            <a:r>
              <a:rPr lang="pl-PL" b="1" dirty="0"/>
              <a:t>(I)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Duża liczba bezrobotnych długotrwale na 1000 osób: 15,38 (średnia gminy 14,21)</a:t>
            </a:r>
          </a:p>
          <a:p>
            <a:pPr algn="just"/>
            <a:r>
              <a:rPr lang="pl-PL" dirty="0"/>
              <a:t>Natężenie problemów społecznych – pomoc społeczna przyznana z powodu ubóstwa 15,38 osobom na 1000 mieszkańcom (średnia 9,01), z powodu niepełnosprawności – 18,80 (średnia 9,42)</a:t>
            </a:r>
          </a:p>
          <a:p>
            <a:pPr algn="just"/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025657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Osiedle Śródmieście –</a:t>
            </a:r>
            <a:r>
              <a:rPr lang="pl-PL" b="1" dirty="0" smtClean="0"/>
              <a:t> </a:t>
            </a:r>
            <a:r>
              <a:rPr lang="pl-PL" b="1" dirty="0"/>
              <a:t>problemy (II)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Zły stan techniczny dróg gminnych: długość dróg wymagających remontu w km na km2: 3,36 (średnia 0,29) </a:t>
            </a:r>
          </a:p>
          <a:p>
            <a:pPr algn="just"/>
            <a:r>
              <a:rPr lang="pl-PL" dirty="0"/>
              <a:t>Wystąpienie miejscowych zagrożeń na 1000 ludności: 6,84 (średnia 5,98)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4355976" y="6231935"/>
            <a:ext cx="1306488" cy="365087"/>
          </a:xfrm>
          <a:prstGeom prst="rect">
            <a:avLst/>
          </a:prstGeom>
        </p:spPr>
        <p:txBody>
          <a:bodyPr/>
          <a:lstStyle/>
          <a:p>
            <a:fld id="{FAD56900-26EE-47C1-83BE-E1EC57076ACD}" type="slidenum">
              <a:rPr lang="pl-PL" smtClean="0"/>
              <a:pPr/>
              <a:t>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328733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Sołectwo Jastrzębik – </a:t>
            </a:r>
            <a:r>
              <a:rPr lang="pl-PL" b="1" dirty="0" smtClean="0"/>
              <a:t>potencjały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 smtClean="0"/>
              <a:t>Brak „Niebieskich Kart” (średnia na 1000 mieszkańców: 3,09)</a:t>
            </a:r>
          </a:p>
          <a:p>
            <a:pPr algn="just"/>
            <a:r>
              <a:rPr lang="pl-PL" dirty="0"/>
              <a:t>Liczba podatników na 1000 ludności: </a:t>
            </a:r>
            <a:r>
              <a:rPr lang="pl-PL" dirty="0" smtClean="0"/>
              <a:t>450,32 (</a:t>
            </a:r>
            <a:r>
              <a:rPr lang="pl-PL" dirty="0"/>
              <a:t>średnia: 436,91)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5E4555-6985-4E75-9BDD-DCE9196F37D2}" type="slidenum">
              <a:rPr lang="pl-PL" smtClean="0"/>
              <a:pPr/>
              <a:t>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294460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Sołectwo Jastrzębik –</a:t>
            </a:r>
            <a:r>
              <a:rPr lang="pl-PL" b="1" dirty="0" smtClean="0"/>
              <a:t> </a:t>
            </a:r>
            <a:r>
              <a:rPr lang="pl-PL" b="1" dirty="0"/>
              <a:t>problemy (I)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l-PL" dirty="0"/>
              <a:t>Podwyższone zagrożenie przestępczością: 6,34 przestępstw na 1000 osób (średnia gminy 5,99) </a:t>
            </a:r>
          </a:p>
          <a:p>
            <a:pPr algn="just"/>
            <a:r>
              <a:rPr lang="pl-PL" dirty="0"/>
              <a:t>Duża liczba bezrobotnych długotrwale na 1000 osób: 16,91 (średnia 14,21)</a:t>
            </a:r>
          </a:p>
          <a:p>
            <a:pPr algn="just"/>
            <a:r>
              <a:rPr lang="pl-PL" dirty="0"/>
              <a:t>Natężenie problemów społecznych – pomoc społeczna przyznana z powodu ubóstwa 10,57 osobom na 1000 mieszkańcom (średnia 9,01), z powodu niepełnosprawności – 18,80 (średnia 9,42)</a:t>
            </a:r>
          </a:p>
        </p:txBody>
      </p:sp>
    </p:spTree>
    <p:extLst>
      <p:ext uri="{BB962C8B-B14F-4D97-AF65-F5344CB8AC3E}">
        <p14:creationId xmlns:p14="http://schemas.microsoft.com/office/powerpoint/2010/main" val="24296051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13" y="330801"/>
            <a:ext cx="8229600" cy="796841"/>
          </a:xfrm>
        </p:spPr>
        <p:txBody>
          <a:bodyPr/>
          <a:lstStyle/>
          <a:p>
            <a:r>
              <a:rPr lang="pl-PL" b="1" dirty="0"/>
              <a:t>Sołectwo Jastrzębik –</a:t>
            </a:r>
            <a:r>
              <a:rPr lang="pl-PL" b="1" dirty="0" smtClean="0"/>
              <a:t> </a:t>
            </a:r>
            <a:r>
              <a:rPr lang="pl-PL" b="1" dirty="0"/>
              <a:t>problemy (II)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1034" y="1273523"/>
            <a:ext cx="8229600" cy="4464251"/>
          </a:xfrm>
        </p:spPr>
        <p:txBody>
          <a:bodyPr>
            <a:normAutofit fontScale="92500"/>
          </a:bodyPr>
          <a:lstStyle/>
          <a:p>
            <a:pPr algn="just"/>
            <a:r>
              <a:rPr lang="pl-PL" dirty="0"/>
              <a:t>Niska przedsiębiorczość mieszkańców – liczba aktywnych podmiotów gospodarczych na 1000 ludności: 38,05 (średnia 51,74)</a:t>
            </a:r>
          </a:p>
          <a:p>
            <a:pPr algn="just"/>
            <a:r>
              <a:rPr lang="pl-PL" dirty="0"/>
              <a:t>Zły stan techniczny dróg gminnych: długość dróg wymagających remontu w km na km2: 0,59 (średnia 0,29)</a:t>
            </a:r>
          </a:p>
          <a:p>
            <a:pPr algn="just"/>
            <a:r>
              <a:rPr lang="pl-PL" dirty="0"/>
              <a:t>Liczba budynków na budowę których wydano zgodę w latach 1970 – 1985 na 1000 ludności: 80,34 (średnia 76,75)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4355976" y="6231935"/>
            <a:ext cx="1306488" cy="365087"/>
          </a:xfrm>
          <a:prstGeom prst="rect">
            <a:avLst/>
          </a:prstGeom>
        </p:spPr>
        <p:txBody>
          <a:bodyPr/>
          <a:lstStyle/>
          <a:p>
            <a:fld id="{FAD56900-26EE-47C1-83BE-E1EC57076ACD}" type="slidenum">
              <a:rPr lang="pl-PL" smtClean="0"/>
              <a:pPr/>
              <a:t>27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2083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indent="357188">
              <a:buNone/>
            </a:pPr>
            <a:endParaRPr lang="pl-PL" dirty="0" smtClean="0"/>
          </a:p>
          <a:p>
            <a:pPr marL="0" indent="357188">
              <a:buNone/>
            </a:pPr>
            <a:endParaRPr lang="pl-PL" dirty="0"/>
          </a:p>
          <a:p>
            <a:pPr marL="442913" indent="-442913" algn="just">
              <a:buNone/>
            </a:pPr>
            <a:r>
              <a:rPr lang="pl-PL" dirty="0" smtClean="0"/>
              <a:t>2. Wypracowanie </a:t>
            </a:r>
            <a:r>
              <a:rPr lang="pl-PL" dirty="0"/>
              <a:t>roboczej koncepcji obejmującej wizję i przedsięwzięcia programu rewitalizacji – praca warsztatowa w podgrupach. </a:t>
            </a:r>
          </a:p>
          <a:p>
            <a:pPr marL="0" indent="357188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5888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6575" y="7151"/>
            <a:ext cx="8229600" cy="1143000"/>
          </a:xfrm>
        </p:spPr>
        <p:txBody>
          <a:bodyPr>
            <a:normAutofit/>
          </a:bodyPr>
          <a:lstStyle/>
          <a:p>
            <a:r>
              <a:rPr lang="pl-PL" sz="3200" dirty="0" smtClean="0"/>
              <a:t>Wizja obszaru rewitalizacji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/>
              <a:t>Wizja stanu obszaru po przeprowadzeniu rewitalizacji (planowany efekt rewitalizacji</a:t>
            </a:r>
            <a:r>
              <a:rPr lang="pl-PL" sz="2400" dirty="0" smtClean="0"/>
              <a:t>)</a:t>
            </a:r>
          </a:p>
          <a:p>
            <a:pPr marL="0" indent="0" algn="just">
              <a:buNone/>
            </a:pPr>
            <a:endParaRPr lang="pl-PL" sz="2400" dirty="0" smtClean="0"/>
          </a:p>
          <a:p>
            <a:pPr marL="0" indent="0" algn="just"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Wizja </a:t>
            </a:r>
            <a:r>
              <a:rPr lang="pl-PL" sz="2400" i="1" dirty="0">
                <a:solidFill>
                  <a:srgbClr val="0070C0"/>
                </a:solidFill>
              </a:rPr>
              <a:t>przedstawia pożądany obraz w danym okresie. Jest opisem wizerunku obszarów rewitalizowanych </a:t>
            </a:r>
            <a:r>
              <a:rPr lang="pl-PL" sz="2400" i="1" dirty="0" smtClean="0">
                <a:solidFill>
                  <a:srgbClr val="0070C0"/>
                </a:solidFill>
              </a:rPr>
              <a:t>w</a:t>
            </a:r>
            <a:r>
              <a:rPr lang="pl-PL" sz="2400" dirty="0"/>
              <a:t>   </a:t>
            </a:r>
            <a:r>
              <a:rPr lang="pl-PL" sz="2400" i="1" dirty="0" smtClean="0">
                <a:solidFill>
                  <a:srgbClr val="0070C0"/>
                </a:solidFill>
              </a:rPr>
              <a:t>przyszłości.</a:t>
            </a:r>
            <a:endParaRPr lang="pl-PL" sz="2400" dirty="0"/>
          </a:p>
          <a:p>
            <a:pPr marL="0" indent="0" algn="just">
              <a:buNone/>
            </a:pPr>
            <a:r>
              <a:rPr lang="pl-PL" sz="2400" i="1" dirty="0">
                <a:solidFill>
                  <a:srgbClr val="0070C0"/>
                </a:solidFill>
              </a:rPr>
              <a:t>Powinna być ona motywująca, określając pozytywny obraz uwzględniający lokalne i zewnętrzne uwarunkowania.</a:t>
            </a:r>
          </a:p>
          <a:p>
            <a:pPr marL="0" indent="0">
              <a:buNone/>
            </a:pPr>
            <a:endParaRPr lang="pl-PL" dirty="0"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95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pl-PL" dirty="0" smtClean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endParaRPr lang="pl-PL" dirty="0" smtClean="0"/>
          </a:p>
          <a:p>
            <a:pPr marL="514350" indent="-514350">
              <a:buFont typeface="+mj-lt"/>
              <a:buAutoNum type="arabicPeriod"/>
            </a:pPr>
            <a:r>
              <a:rPr lang="pl-PL" sz="2800" dirty="0" smtClean="0"/>
              <a:t>Wprowadzenie </a:t>
            </a:r>
            <a:r>
              <a:rPr lang="pl-PL" sz="2800" dirty="0"/>
              <a:t>do opracowania GPR – prezentacja.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511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l-PL" dirty="0">
              <a:solidFill>
                <a:srgbClr val="0D0D0D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-25759"/>
            <a:ext cx="9144793" cy="6858594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457200" y="1412776"/>
            <a:ext cx="84352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i="1" dirty="0"/>
              <a:t>Uruchamiamy naszą wyobraźnię…</a:t>
            </a:r>
          </a:p>
          <a:p>
            <a:r>
              <a:rPr lang="pl-PL" sz="2800" i="1" dirty="0"/>
              <a:t>Jak wygląda obszar rewitalizacji, jak żyją ludzie, co się u nich poprawiło?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800" i="1" dirty="0" smtClean="0"/>
              <a:t>Co  jest?</a:t>
            </a:r>
            <a:endParaRPr lang="pl-PL" sz="28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800" i="1" dirty="0"/>
              <a:t>Co </a:t>
            </a:r>
            <a:r>
              <a:rPr lang="pl-PL" sz="2800" i="1" dirty="0" smtClean="0"/>
              <a:t>się zmieniło?</a:t>
            </a:r>
          </a:p>
        </p:txBody>
      </p:sp>
      <p:sp>
        <p:nvSpPr>
          <p:cNvPr id="7" name="Prostokąt 6"/>
          <p:cNvSpPr/>
          <p:nvPr/>
        </p:nvSpPr>
        <p:spPr>
          <a:xfrm>
            <a:off x="457200" y="85471"/>
            <a:ext cx="76431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/>
              <a:t>Zapraszamy Państwa do podróży w czasie …. </a:t>
            </a:r>
            <a:endParaRPr lang="pl-PL" sz="2800" dirty="0" smtClean="0"/>
          </a:p>
          <a:p>
            <a:r>
              <a:rPr lang="pl-PL" sz="2800" dirty="0" smtClean="0"/>
              <a:t>Wizja </a:t>
            </a:r>
            <a:r>
              <a:rPr lang="pl-PL" sz="2800" dirty="0"/>
              <a:t>obszarów do rewitalizacji w 2023 roku</a:t>
            </a:r>
          </a:p>
        </p:txBody>
      </p:sp>
    </p:spTree>
    <p:extLst>
      <p:ext uri="{BB962C8B-B14F-4D97-AF65-F5344CB8AC3E}">
        <p14:creationId xmlns:p14="http://schemas.microsoft.com/office/powerpoint/2010/main" val="65297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151"/>
            <a:ext cx="8229600" cy="1143000"/>
          </a:xfrm>
        </p:spPr>
        <p:txBody>
          <a:bodyPr>
            <a:normAutofit/>
          </a:bodyPr>
          <a:lstStyle/>
          <a:p>
            <a:r>
              <a:rPr lang="pl-PL" sz="3200" dirty="0"/>
              <a:t>Przedsięwzięcia rewitalizacyjne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2800" dirty="0" smtClean="0">
                <a:ln w="0"/>
              </a:rPr>
              <a:t>Przedsięwzięcia </a:t>
            </a:r>
            <a:r>
              <a:rPr lang="pl-PL" sz="2800" dirty="0">
                <a:ln w="0"/>
              </a:rPr>
              <a:t>rewitalizacyjne są niezbędne do</a:t>
            </a:r>
            <a:r>
              <a:rPr lang="pl-PL" sz="2800" dirty="0"/>
              <a:t> </a:t>
            </a:r>
            <a:r>
              <a:rPr lang="pl-PL" sz="2800" b="1" dirty="0" smtClean="0">
                <a:ln w="0"/>
              </a:rPr>
              <a:t>osiągnięcia wizji </a:t>
            </a:r>
            <a:r>
              <a:rPr lang="pl-PL" sz="2800" b="1" dirty="0">
                <a:ln w="0"/>
              </a:rPr>
              <a:t>obszaru </a:t>
            </a:r>
            <a:r>
              <a:rPr lang="pl-PL" sz="2800" b="1" dirty="0" smtClean="0">
                <a:ln w="0"/>
              </a:rPr>
              <a:t>rewitalizacji.</a:t>
            </a:r>
          </a:p>
          <a:p>
            <a:pPr marL="0" indent="0" algn="ctr">
              <a:buNone/>
            </a:pPr>
            <a:endParaRPr lang="pl-PL" sz="2800" dirty="0" smtClean="0">
              <a:ln w="0"/>
            </a:endParaRPr>
          </a:p>
          <a:p>
            <a:pPr marL="0" indent="0" algn="ctr">
              <a:buNone/>
            </a:pPr>
            <a:r>
              <a:rPr lang="pl-PL" sz="2800" dirty="0" smtClean="0">
                <a:ln w="0"/>
              </a:rPr>
              <a:t>Przedsięwzięcia </a:t>
            </a:r>
            <a:r>
              <a:rPr lang="pl-PL" sz="2800" dirty="0">
                <a:ln w="0"/>
              </a:rPr>
              <a:t>powinny być realizowane </a:t>
            </a:r>
            <a:r>
              <a:rPr lang="pl-PL" sz="2800" dirty="0" smtClean="0">
                <a:ln w="0"/>
              </a:rPr>
              <a:t>na</a:t>
            </a:r>
            <a:r>
              <a:rPr lang="pl-PL" sz="2800" dirty="0"/>
              <a:t>   </a:t>
            </a:r>
            <a:r>
              <a:rPr lang="pl-PL" sz="2800" b="1" dirty="0" smtClean="0">
                <a:ln w="0"/>
              </a:rPr>
              <a:t>obszarze </a:t>
            </a:r>
            <a:r>
              <a:rPr lang="pl-PL" sz="2800" b="1" dirty="0">
                <a:ln w="0"/>
              </a:rPr>
              <a:t/>
            </a:r>
            <a:br>
              <a:rPr lang="pl-PL" sz="2800" b="1" dirty="0">
                <a:ln w="0"/>
              </a:rPr>
            </a:br>
            <a:r>
              <a:rPr lang="pl-PL" sz="2800" b="1" dirty="0" smtClean="0">
                <a:ln w="0"/>
              </a:rPr>
              <a:t>rewitalizacji</a:t>
            </a:r>
            <a:r>
              <a:rPr lang="pl-PL" sz="2800" dirty="0" smtClean="0">
                <a:ln w="0"/>
              </a:rPr>
              <a:t> </a:t>
            </a:r>
            <a:r>
              <a:rPr lang="pl-PL" sz="2800" dirty="0">
                <a:ln w="0"/>
              </a:rPr>
              <a:t>i dotyczyć osób go</a:t>
            </a:r>
            <a:r>
              <a:rPr lang="pl-PL" sz="2800" dirty="0"/>
              <a:t> </a:t>
            </a:r>
            <a:r>
              <a:rPr lang="pl-PL" sz="2800" dirty="0">
                <a:ln w="0"/>
              </a:rPr>
              <a:t>zamieszkujących</a:t>
            </a:r>
            <a:r>
              <a:rPr lang="pl-PL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</a:p>
          <a:p>
            <a:pPr marL="0" indent="0" algn="ctr">
              <a:buNone/>
            </a:pPr>
            <a:endParaRPr lang="pl-PL" sz="2800" dirty="0" smtClean="0">
              <a:ln w="0"/>
            </a:endParaRPr>
          </a:p>
          <a:p>
            <a:pPr marL="0" indent="0" algn="ctr">
              <a:buNone/>
            </a:pPr>
            <a:r>
              <a:rPr lang="pl-PL" sz="2800" dirty="0" smtClean="0">
                <a:ln w="0"/>
              </a:rPr>
              <a:t>Przedsięwzięcia mogą być w formie projektów, programów, wydarzeń oraz zadań realizowanych jednorazowo lub cyklicznie.</a:t>
            </a:r>
          </a:p>
          <a:p>
            <a:pPr marL="0" indent="0" algn="ctr">
              <a:buNone/>
            </a:pPr>
            <a:endParaRPr lang="pl-PL" sz="2800" u="sng" dirty="0" smtClean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100475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7188" indent="-357188">
              <a:buNone/>
            </a:pPr>
            <a:endParaRPr lang="pl-PL" dirty="0" smtClean="0"/>
          </a:p>
          <a:p>
            <a:pPr marL="357188" indent="-357188">
              <a:buNone/>
            </a:pPr>
            <a:endParaRPr lang="pl-PL" dirty="0"/>
          </a:p>
          <a:p>
            <a:pPr marL="357188" indent="-357188">
              <a:buNone/>
            </a:pPr>
            <a:r>
              <a:rPr lang="pl-PL" dirty="0" smtClean="0"/>
              <a:t>3. Omówienie </a:t>
            </a:r>
            <a:r>
              <a:rPr lang="pl-PL" dirty="0"/>
              <a:t>wzoru karty przedsięwzięcia rewitalizacyjnego – prezentacja.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5241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4311"/>
            <a:ext cx="8229600" cy="1143000"/>
          </a:xfrm>
        </p:spPr>
        <p:txBody>
          <a:bodyPr>
            <a:normAutofit/>
          </a:bodyPr>
          <a:lstStyle/>
          <a:p>
            <a:r>
              <a:rPr lang="pl-PL" sz="3200" dirty="0" smtClean="0"/>
              <a:t>Karta przedsięwzięcia (1)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2800" dirty="0" smtClean="0"/>
              <a:t>Nazwa </a:t>
            </a:r>
            <a:r>
              <a:rPr lang="pl-PL" sz="2800" dirty="0"/>
              <a:t>przedsięwzięcia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800" dirty="0"/>
              <a:t>Lokalizacja przedsięwzięcia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800" dirty="0"/>
              <a:t>Dane podmiotu planującego realizację przedsięwzięcia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800" dirty="0"/>
              <a:t>Partnerzy w realizacji przedsięwzięcia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800" dirty="0"/>
              <a:t>Dane wnioskodawcy zgłaszającego przedsięwzięcie</a:t>
            </a:r>
          </a:p>
        </p:txBody>
      </p:sp>
    </p:spTree>
    <p:extLst>
      <p:ext uri="{BB962C8B-B14F-4D97-AF65-F5344CB8AC3E}">
        <p14:creationId xmlns:p14="http://schemas.microsoft.com/office/powerpoint/2010/main" val="364059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151"/>
            <a:ext cx="8229600" cy="1143000"/>
          </a:xfrm>
        </p:spPr>
        <p:txBody>
          <a:bodyPr>
            <a:normAutofit/>
          </a:bodyPr>
          <a:lstStyle/>
          <a:p>
            <a:r>
              <a:rPr lang="pl-PL" sz="3200" dirty="0" smtClean="0"/>
              <a:t>Karta przedsięwzięcia (2)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 smtClean="0"/>
              <a:t>6. Charakterystyka </a:t>
            </a:r>
            <a:r>
              <a:rPr lang="pl-PL" sz="2800" dirty="0"/>
              <a:t>przedsięwzięcia</a:t>
            </a:r>
          </a:p>
          <a:p>
            <a:pPr lvl="1"/>
            <a:r>
              <a:rPr lang="pl-PL" sz="2400" dirty="0"/>
              <a:t>Opis stanu istniejącego</a:t>
            </a:r>
          </a:p>
          <a:p>
            <a:pPr lvl="1"/>
            <a:r>
              <a:rPr lang="pl-PL" sz="2400" dirty="0"/>
              <a:t>Cel przedsięwzięcia</a:t>
            </a:r>
          </a:p>
          <a:p>
            <a:pPr lvl="1"/>
            <a:r>
              <a:rPr lang="pl-PL" sz="2400" dirty="0"/>
              <a:t>Opis przedsięwzięcia. Zakres planowanych działań</a:t>
            </a:r>
          </a:p>
          <a:p>
            <a:pPr lvl="1"/>
            <a:r>
              <a:rPr lang="pl-PL" sz="2400" dirty="0"/>
              <a:t>Przewidywane rezultaty</a:t>
            </a:r>
          </a:p>
          <a:p>
            <a:pPr lvl="1"/>
            <a:r>
              <a:rPr lang="pl-PL" sz="2400" dirty="0"/>
              <a:t>Proponowany sposób pomiaru rezultatów</a:t>
            </a:r>
          </a:p>
        </p:txBody>
      </p:sp>
    </p:spTree>
    <p:extLst>
      <p:ext uri="{BB962C8B-B14F-4D97-AF65-F5344CB8AC3E}">
        <p14:creationId xmlns:p14="http://schemas.microsoft.com/office/powerpoint/2010/main" val="385178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0056" y="0"/>
            <a:ext cx="8229600" cy="1143000"/>
          </a:xfrm>
        </p:spPr>
        <p:txBody>
          <a:bodyPr>
            <a:normAutofit/>
          </a:bodyPr>
          <a:lstStyle/>
          <a:p>
            <a:r>
              <a:rPr lang="pl-PL" sz="3200" dirty="0" smtClean="0"/>
              <a:t>Karta przedsięwzięcia (3)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 smtClean="0"/>
              <a:t>7. Harmonogram </a:t>
            </a:r>
            <a:r>
              <a:rPr lang="pl-PL" sz="2800" dirty="0"/>
              <a:t>realizacji przedsięwzięcia:</a:t>
            </a:r>
          </a:p>
          <a:p>
            <a:pPr lvl="1"/>
            <a:r>
              <a:rPr lang="pl-PL" sz="2400" dirty="0"/>
              <a:t>Planowany termin rozpoczęcia realizacji przedsięwzięcia</a:t>
            </a:r>
          </a:p>
          <a:p>
            <a:pPr lvl="1"/>
            <a:r>
              <a:rPr lang="pl-PL" sz="2400" dirty="0"/>
              <a:t>Planowany termin  zakończenia realizacji przedsięwzięcia</a:t>
            </a:r>
          </a:p>
          <a:p>
            <a:pPr lvl="1"/>
            <a:r>
              <a:rPr lang="pl-PL" sz="2400" dirty="0"/>
              <a:t>Szacunkowy koszt realizacji przedsięwzięcia</a:t>
            </a:r>
          </a:p>
        </p:txBody>
      </p:sp>
    </p:spTree>
    <p:extLst>
      <p:ext uri="{BB962C8B-B14F-4D97-AF65-F5344CB8AC3E}">
        <p14:creationId xmlns:p14="http://schemas.microsoft.com/office/powerpoint/2010/main" val="33790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7188" indent="-357188">
              <a:buNone/>
            </a:pPr>
            <a:endParaRPr lang="pl-PL" dirty="0" smtClean="0"/>
          </a:p>
          <a:p>
            <a:pPr marL="357188" indent="-357188">
              <a:buNone/>
            </a:pPr>
            <a:endParaRPr lang="pl-PL" dirty="0"/>
          </a:p>
          <a:p>
            <a:pPr marL="357188" indent="-357188">
              <a:buNone/>
            </a:pPr>
            <a:r>
              <a:rPr lang="pl-PL" dirty="0" smtClean="0"/>
              <a:t>4. </a:t>
            </a:r>
            <a:r>
              <a:rPr lang="pl-PL" dirty="0"/>
              <a:t>Podsumowanie </a:t>
            </a:r>
            <a:r>
              <a:rPr lang="pl-PL" dirty="0" smtClean="0"/>
              <a:t>spotkania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1793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251520" y="404664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pl-PL" sz="3200" dirty="0">
                <a:solidFill>
                  <a:srgbClr val="FE7C0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Dziękujemy za uwagę</a:t>
            </a:r>
          </a:p>
        </p:txBody>
      </p:sp>
    </p:spTree>
    <p:extLst>
      <p:ext uri="{BB962C8B-B14F-4D97-AF65-F5344CB8AC3E}">
        <p14:creationId xmlns:p14="http://schemas.microsoft.com/office/powerpoint/2010/main" val="950677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457200" y="25258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pl-PL" sz="3200" dirty="0">
                <a:solidFill>
                  <a:schemeClr val="bg1">
                    <a:lumMod val="65000"/>
                  </a:schemeClr>
                </a:solidFill>
              </a:rPr>
              <a:t>Definicja rewitalizacji</a:t>
            </a:r>
          </a:p>
        </p:txBody>
      </p:sp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>
                <a:solidFill>
                  <a:schemeClr val="accent1"/>
                </a:solidFill>
              </a:rPr>
              <a:t>Rewitalizacja to proces: </a:t>
            </a:r>
          </a:p>
          <a:p>
            <a:pPr algn="just"/>
            <a:r>
              <a:rPr lang="pl-PL" sz="2400" b="1" dirty="0">
                <a:ln w="0"/>
              </a:rPr>
              <a:t>wyprowadzania ze stanu kryzysowego </a:t>
            </a:r>
            <a:r>
              <a:rPr lang="pl-PL" sz="2400" dirty="0">
                <a:ln w="0"/>
              </a:rPr>
              <a:t>obszarów zdegradowanych poprzez działania całościowe</a:t>
            </a:r>
          </a:p>
          <a:p>
            <a:pPr marL="354013" indent="0" algn="just">
              <a:buNone/>
            </a:pPr>
            <a:r>
              <a:rPr lang="pl-PL" sz="2400" i="1" dirty="0">
                <a:ln w="0"/>
                <a:solidFill>
                  <a:srgbClr val="0070C0"/>
                </a:solidFill>
              </a:rPr>
              <a:t>obejmujące powiązane wzajemnie przedsięwzięcia </a:t>
            </a:r>
            <a:r>
              <a:rPr lang="pl-PL" sz="2400" i="1" dirty="0" smtClean="0">
                <a:ln w="0"/>
                <a:solidFill>
                  <a:srgbClr val="0070C0"/>
                </a:solidFill>
              </a:rPr>
              <a:t>społeczne </a:t>
            </a:r>
            <a:r>
              <a:rPr lang="pl-PL" sz="2400" i="1" dirty="0">
                <a:ln w="0"/>
                <a:solidFill>
                  <a:srgbClr val="0070C0"/>
                </a:solidFill>
              </a:rPr>
              <a:t>oraz gospodarcze, przestrzenno-funkcjonalne, techniczne lub środowiskowe </a:t>
            </a:r>
          </a:p>
          <a:p>
            <a:pPr algn="just"/>
            <a:r>
              <a:rPr lang="pl-PL" sz="2400" b="1" dirty="0">
                <a:ln w="0"/>
                <a:solidFill>
                  <a:schemeClr val="bg1">
                    <a:lumMod val="65000"/>
                  </a:schemeClr>
                </a:solidFill>
              </a:rPr>
              <a:t>integrujący interwencję</a:t>
            </a:r>
            <a:r>
              <a:rPr lang="pl-PL" sz="2400" dirty="0">
                <a:ln w="0"/>
                <a:solidFill>
                  <a:schemeClr val="bg1">
                    <a:lumMod val="65000"/>
                  </a:schemeClr>
                </a:solidFill>
              </a:rPr>
              <a:t> na rzecz lokalnej społeczności, przestrzeni i lokalnej gospodarki, skoncentrowany terytorialnie </a:t>
            </a:r>
          </a:p>
          <a:p>
            <a:pPr algn="just"/>
            <a:r>
              <a:rPr lang="pl-PL" sz="2400" b="1" dirty="0">
                <a:ln w="0"/>
                <a:solidFill>
                  <a:schemeClr val="bg1">
                    <a:lumMod val="65000"/>
                  </a:schemeClr>
                </a:solidFill>
              </a:rPr>
              <a:t>prowadzony w sposób zaplanowany </a:t>
            </a:r>
            <a:r>
              <a:rPr lang="pl-PL" sz="2400" dirty="0">
                <a:ln w="0"/>
                <a:solidFill>
                  <a:schemeClr val="bg1">
                    <a:lumMod val="65000"/>
                  </a:schemeClr>
                </a:solidFill>
              </a:rPr>
              <a:t>oraz zintegrowany poprzez programy rewitalizacji</a:t>
            </a:r>
          </a:p>
        </p:txBody>
      </p:sp>
    </p:spTree>
    <p:extLst>
      <p:ext uri="{BB962C8B-B14F-4D97-AF65-F5344CB8AC3E}">
        <p14:creationId xmlns:p14="http://schemas.microsoft.com/office/powerpoint/2010/main" val="264417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7983" y="-10137"/>
            <a:ext cx="8229600" cy="1143000"/>
          </a:xfrm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chemeClr val="bg1">
                    <a:lumMod val="65000"/>
                  </a:schemeClr>
                </a:solidFill>
              </a:rPr>
              <a:t>Aspekty rewitalizacji </a:t>
            </a:r>
            <a:endParaRPr lang="pl-PL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17" y="1265718"/>
            <a:ext cx="9144000" cy="555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3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533" y="7151"/>
            <a:ext cx="8229600" cy="1143000"/>
          </a:xfrm>
        </p:spPr>
        <p:txBody>
          <a:bodyPr anchor="ctr">
            <a:normAutofit/>
          </a:bodyPr>
          <a:lstStyle/>
          <a:p>
            <a:r>
              <a:rPr lang="pl-PL" sz="3200" dirty="0">
                <a:solidFill>
                  <a:schemeClr val="bg1">
                    <a:lumMod val="65000"/>
                  </a:schemeClr>
                </a:solidFill>
              </a:rPr>
              <a:t>Obszar zdegradowany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>
                <a:ln w="0"/>
              </a:rPr>
              <a:t>Jest to </a:t>
            </a:r>
            <a:r>
              <a:rPr lang="pl-PL" sz="2400" dirty="0" smtClean="0">
                <a:ln w="0"/>
              </a:rPr>
              <a:t>obszar </a:t>
            </a:r>
            <a:r>
              <a:rPr lang="pl-PL" sz="2400" b="1" dirty="0" smtClean="0">
                <a:ln w="0"/>
              </a:rPr>
              <a:t>kryzysowy </a:t>
            </a:r>
            <a:r>
              <a:rPr lang="pl-PL" sz="2400" dirty="0">
                <a:ln w="0"/>
              </a:rPr>
              <a:t>spowodowany koncentracją negatywnych zjawisk </a:t>
            </a:r>
            <a:r>
              <a:rPr lang="pl-PL" sz="2400" u="sng" dirty="0">
                <a:ln w="0"/>
              </a:rPr>
              <a:t>społecznych,</a:t>
            </a:r>
            <a:r>
              <a:rPr lang="pl-PL" sz="2400" dirty="0">
                <a:ln w="0"/>
              </a:rPr>
              <a:t> współwystępujących </a:t>
            </a:r>
            <a:r>
              <a:rPr lang="pl-PL" sz="2400" dirty="0" smtClean="0">
                <a:ln w="0"/>
              </a:rPr>
              <a:t>z</a:t>
            </a:r>
            <a:r>
              <a:rPr lang="pl-PL" sz="2400" dirty="0"/>
              <a:t>   </a:t>
            </a:r>
            <a:r>
              <a:rPr lang="pl-PL" sz="2400" dirty="0" smtClean="0">
                <a:ln w="0"/>
              </a:rPr>
              <a:t>negatywnymi </a:t>
            </a:r>
            <a:r>
              <a:rPr lang="pl-PL" sz="2400" dirty="0">
                <a:ln w="0"/>
              </a:rPr>
              <a:t>zjawiskami </a:t>
            </a:r>
            <a:r>
              <a:rPr lang="pl-PL" sz="2400" u="sng" dirty="0">
                <a:ln w="0"/>
              </a:rPr>
              <a:t>w sferze gospodarczej</a:t>
            </a:r>
            <a:r>
              <a:rPr lang="pl-PL" sz="2400" dirty="0">
                <a:ln w="0"/>
              </a:rPr>
              <a:t>, </a:t>
            </a:r>
            <a:r>
              <a:rPr lang="pl-PL" sz="2400" u="sng" dirty="0">
                <a:ln w="0"/>
              </a:rPr>
              <a:t>środowiskowej, przestrzenno-funkcjonalnej lub technicznej</a:t>
            </a:r>
            <a:r>
              <a:rPr lang="pl-PL" sz="2400" dirty="0">
                <a:ln w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3431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 anchor="ctr">
            <a:normAutofit/>
          </a:bodyPr>
          <a:lstStyle/>
          <a:p>
            <a:r>
              <a:rPr lang="pl-PL" sz="3200" dirty="0">
                <a:solidFill>
                  <a:schemeClr val="bg1">
                    <a:lumMod val="65000"/>
                  </a:schemeClr>
                </a:solidFill>
              </a:rPr>
              <a:t>Obszar rewitalizacji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67494" y="1595309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>
                <a:ln w="0"/>
              </a:rPr>
              <a:t>Obejmuje całość lub część obszaru zdegradowanego, cechującego się szczególną koncentracją negatywnych zjawisk.</a:t>
            </a:r>
          </a:p>
          <a:p>
            <a:pPr marL="0" indent="0" algn="just">
              <a:buNone/>
            </a:pPr>
            <a:endParaRPr lang="pl-PL" sz="2400" u="sng" dirty="0" smtClean="0">
              <a:ln w="0"/>
            </a:endParaRPr>
          </a:p>
          <a:p>
            <a:pPr marL="0" indent="0" algn="just">
              <a:buNone/>
            </a:pPr>
            <a:r>
              <a:rPr lang="pl-PL" sz="2400" u="sng" dirty="0" smtClean="0">
                <a:ln w="0"/>
              </a:rPr>
              <a:t>Obszar </a:t>
            </a:r>
            <a:r>
              <a:rPr lang="pl-PL" sz="2400" u="sng" dirty="0">
                <a:ln w="0"/>
              </a:rPr>
              <a:t>nie może obejmować terenów większych niż </a:t>
            </a:r>
            <a:r>
              <a:rPr lang="pl-PL" sz="2400" u="sng" dirty="0">
                <a:ln w="0"/>
                <a:solidFill>
                  <a:schemeClr val="accent1"/>
                </a:solidFill>
              </a:rPr>
              <a:t>20% powierzchni gminy </a:t>
            </a:r>
            <a:r>
              <a:rPr lang="pl-PL" sz="2400" u="sng" dirty="0">
                <a:ln w="0"/>
              </a:rPr>
              <a:t>oraz zamieszkałych przez więcej </a:t>
            </a:r>
            <a:r>
              <a:rPr lang="pl-PL" sz="2400" u="sng" dirty="0" smtClean="0">
                <a:ln w="0"/>
              </a:rPr>
              <a:t>niż</a:t>
            </a:r>
            <a:r>
              <a:rPr lang="pl-PL" sz="2400" dirty="0"/>
              <a:t>   </a:t>
            </a:r>
            <a:r>
              <a:rPr lang="pl-PL" sz="2400" u="sng" dirty="0" smtClean="0">
                <a:ln w="0"/>
                <a:solidFill>
                  <a:schemeClr val="accent1"/>
                </a:solidFill>
              </a:rPr>
              <a:t>30</a:t>
            </a:r>
            <a:r>
              <a:rPr lang="pl-PL" sz="2400" u="sng" dirty="0">
                <a:ln w="0"/>
                <a:solidFill>
                  <a:schemeClr val="accent1"/>
                </a:solidFill>
              </a:rPr>
              <a:t>% mieszkańców gminy.</a:t>
            </a:r>
          </a:p>
        </p:txBody>
      </p:sp>
    </p:spTree>
    <p:extLst>
      <p:ext uri="{BB962C8B-B14F-4D97-AF65-F5344CB8AC3E}">
        <p14:creationId xmlns:p14="http://schemas.microsoft.com/office/powerpoint/2010/main" val="205461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Ważne uwagi …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95325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pl-PL" sz="2400" dirty="0"/>
              <a:t>Działania </a:t>
            </a:r>
            <a:r>
              <a:rPr lang="pl-PL" sz="2400" dirty="0" smtClean="0"/>
              <a:t>rewitalizacyjne służą </a:t>
            </a:r>
            <a:r>
              <a:rPr lang="pl-PL" sz="2400" dirty="0"/>
              <a:t>aktywizacji i </a:t>
            </a:r>
            <a:r>
              <a:rPr lang="pl-PL" sz="2400" dirty="0" smtClean="0"/>
              <a:t>integracji społeczno-zawodowej </a:t>
            </a:r>
            <a:r>
              <a:rPr lang="pl-PL" sz="2400" dirty="0"/>
              <a:t>mieszkańców </a:t>
            </a:r>
            <a:r>
              <a:rPr lang="pl-PL" sz="2400" dirty="0" smtClean="0"/>
              <a:t>rewitalizowanych </a:t>
            </a:r>
            <a:r>
              <a:rPr lang="pl-PL" sz="2400" dirty="0"/>
              <a:t>obszarów. </a:t>
            </a:r>
          </a:p>
          <a:p>
            <a:pPr algn="just"/>
            <a:r>
              <a:rPr lang="pl-PL" sz="2400" dirty="0"/>
              <a:t>Inwestycje w infrastrukturę są narzędziem do zmian </a:t>
            </a:r>
            <a:r>
              <a:rPr lang="pl-PL" sz="2400" dirty="0" smtClean="0"/>
              <a:t>społeczno-gospodarczych, </a:t>
            </a:r>
            <a:r>
              <a:rPr lang="pl-PL" sz="2400" dirty="0"/>
              <a:t>a </a:t>
            </a:r>
            <a:r>
              <a:rPr lang="pl-PL" sz="2400" dirty="0" smtClean="0"/>
              <a:t>nie ich </a:t>
            </a:r>
            <a:r>
              <a:rPr lang="pl-PL" sz="2400" dirty="0"/>
              <a:t>głównym celem. </a:t>
            </a:r>
          </a:p>
          <a:p>
            <a:pPr algn="just"/>
            <a:r>
              <a:rPr lang="pl-PL" sz="2400" dirty="0" smtClean="0"/>
              <a:t>Niezbędna jest koordynacja działań </a:t>
            </a:r>
            <a:r>
              <a:rPr lang="pl-PL" sz="2400" dirty="0"/>
              <a:t>i współpraca różnych instytucji oraz partycypacja społeczna.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888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Ważne uwagi …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 smtClean="0"/>
              <a:t>Program rewitalizacji wymaga </a:t>
            </a:r>
            <a:r>
              <a:rPr lang="pl-PL" sz="2400" b="1" dirty="0" smtClean="0"/>
              <a:t>eliminacji </a:t>
            </a:r>
            <a:r>
              <a:rPr lang="pl-PL" sz="2400" b="1" dirty="0"/>
              <a:t>wybiórczych inwestycji</a:t>
            </a:r>
            <a:r>
              <a:rPr lang="pl-PL" sz="2400" dirty="0"/>
              <a:t>, nastawionych jedynie na szybki efekt poprawy estetyki przestrzeni, skupionych tylko na działaniach remontowych czy modernizacyjnych, które nie skutkują zmianami </a:t>
            </a:r>
            <a:r>
              <a:rPr lang="pl-PL" sz="2400" dirty="0" smtClean="0"/>
              <a:t>w sferze społecznej.</a:t>
            </a:r>
            <a:endParaRPr lang="pl-PL" sz="24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858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3019</TotalTime>
  <Words>806</Words>
  <Application>Microsoft Office PowerPoint</Application>
  <PresentationFormat>Экран (4:3)</PresentationFormat>
  <Paragraphs>147</Paragraphs>
  <Slides>37</Slides>
  <Notes>5</Notes>
  <HiddenSlides>2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Projekt niestandardowy</vt:lpstr>
      <vt:lpstr>1_Motyw pakietu Office</vt:lpstr>
      <vt:lpstr>Opracowanie Gminnego Programu Rewitalizacji  dla Gminy Muszyna na lata 2016-2023  Warsztat projektowy Temat: wizja i przedsięwzięcia podobszarów rewitalizacji</vt:lpstr>
      <vt:lpstr>Plan pracy</vt:lpstr>
      <vt:lpstr>Презентация PowerPoint</vt:lpstr>
      <vt:lpstr>Definicja rewitalizacji</vt:lpstr>
      <vt:lpstr>Aspekty rewitalizacji </vt:lpstr>
      <vt:lpstr>Obszar zdegradowany</vt:lpstr>
      <vt:lpstr>Obszar rewitalizacji</vt:lpstr>
      <vt:lpstr>Ważne uwagi …</vt:lpstr>
      <vt:lpstr>Ważne uwagi …</vt:lpstr>
      <vt:lpstr>Co było zrobione do tej pory (1)</vt:lpstr>
      <vt:lpstr>Co było zrobione do tej pory (2)</vt:lpstr>
      <vt:lpstr>Презентация PowerPoint</vt:lpstr>
      <vt:lpstr>Презентация PowerPoint</vt:lpstr>
      <vt:lpstr>Obszar zdegradowany i do rewitalizacji</vt:lpstr>
      <vt:lpstr>Презентация PowerPoint</vt:lpstr>
      <vt:lpstr>Obszar rewilizacji</vt:lpstr>
      <vt:lpstr>Obszar zdegradowany i do rewitalizacji - Osiedla Śródmieście i Piłsudskiego </vt:lpstr>
      <vt:lpstr>Obszar zdegradowany i do rewitalizacji – Sołectwo Jastrzębik</vt:lpstr>
      <vt:lpstr>Osiedle Piłsudskiego – potencjały</vt:lpstr>
      <vt:lpstr>Osiedle Piłsudskiego – problemy (I)</vt:lpstr>
      <vt:lpstr>Osiedle Piłsudskiego – problemy (II)</vt:lpstr>
      <vt:lpstr>Osiedle Śródmieście – potencjały</vt:lpstr>
      <vt:lpstr>Osiedle Śródmieście – problemy (I)</vt:lpstr>
      <vt:lpstr>Osiedle Śródmieście – problemy (II)</vt:lpstr>
      <vt:lpstr>Sołectwo Jastrzębik – potencjały </vt:lpstr>
      <vt:lpstr>Sołectwo Jastrzębik – problemy (I)</vt:lpstr>
      <vt:lpstr>Sołectwo Jastrzębik – problemy (II)</vt:lpstr>
      <vt:lpstr>Презентация PowerPoint</vt:lpstr>
      <vt:lpstr>Wizja obszaru rewitalizacji</vt:lpstr>
      <vt:lpstr>Презентация PowerPoint</vt:lpstr>
      <vt:lpstr>Przedsięwzięcia rewitalizacyjne</vt:lpstr>
      <vt:lpstr>Презентация PowerPoint</vt:lpstr>
      <vt:lpstr>Karta przedsięwzięcia (1)</vt:lpstr>
      <vt:lpstr>Karta przedsięwzięcia (2)</vt:lpstr>
      <vt:lpstr>Karta przedsięwzięcia (3)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mb</dc:creator>
  <cp:lastModifiedBy>Natalia Juśkiw</cp:lastModifiedBy>
  <cp:revision>340</cp:revision>
  <dcterms:created xsi:type="dcterms:W3CDTF">2015-07-27T14:04:15Z</dcterms:created>
  <dcterms:modified xsi:type="dcterms:W3CDTF">2017-03-16T05:42:16Z</dcterms:modified>
</cp:coreProperties>
</file>