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724" r:id="rId1"/>
  </p:sldMasterIdLst>
  <p:notesMasterIdLst>
    <p:notesMasterId r:id="rId46"/>
  </p:notesMasterIdLst>
  <p:sldIdLst>
    <p:sldId id="256" r:id="rId2"/>
    <p:sldId id="292" r:id="rId3"/>
    <p:sldId id="476" r:id="rId4"/>
    <p:sldId id="477" r:id="rId5"/>
    <p:sldId id="478" r:id="rId6"/>
    <p:sldId id="455" r:id="rId7"/>
    <p:sldId id="481" r:id="rId8"/>
    <p:sldId id="424" r:id="rId9"/>
    <p:sldId id="425" r:id="rId10"/>
    <p:sldId id="435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490" r:id="rId19"/>
    <p:sldId id="491" r:id="rId20"/>
    <p:sldId id="492" r:id="rId21"/>
    <p:sldId id="494" r:id="rId22"/>
    <p:sldId id="495" r:id="rId23"/>
    <p:sldId id="496" r:id="rId24"/>
    <p:sldId id="497" r:id="rId25"/>
    <p:sldId id="498" r:id="rId26"/>
    <p:sldId id="457" r:id="rId27"/>
    <p:sldId id="499" r:id="rId28"/>
    <p:sldId id="500" r:id="rId29"/>
    <p:sldId id="501" r:id="rId30"/>
    <p:sldId id="502" r:id="rId31"/>
    <p:sldId id="503" r:id="rId32"/>
    <p:sldId id="514" r:id="rId33"/>
    <p:sldId id="515" r:id="rId34"/>
    <p:sldId id="504" r:id="rId35"/>
    <p:sldId id="507" r:id="rId36"/>
    <p:sldId id="517" r:id="rId37"/>
    <p:sldId id="508" r:id="rId38"/>
    <p:sldId id="510" r:id="rId39"/>
    <p:sldId id="511" r:id="rId40"/>
    <p:sldId id="513" r:id="rId41"/>
    <p:sldId id="512" r:id="rId42"/>
    <p:sldId id="505" r:id="rId43"/>
    <p:sldId id="506" r:id="rId44"/>
    <p:sldId id="413" r:id="rId45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31800" indent="-215900" algn="l" defTabSz="44926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647700" indent="-215900" algn="l" defTabSz="44926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863600" indent="-215900" algn="l" defTabSz="44926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079500" indent="-215900" algn="l" defTabSz="44926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84" userDrawn="1">
          <p15:clr>
            <a:srgbClr val="A4A3A4"/>
          </p15:clr>
        </p15:guide>
        <p15:guide id="2" pos="60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Masłowska" initials="MM" lastIdx="8" clrIdx="0">
    <p:extLst>
      <p:ext uri="{19B8F6BF-5375-455C-9EA6-DF929625EA0E}">
        <p15:presenceInfo xmlns:p15="http://schemas.microsoft.com/office/powerpoint/2012/main" xmlns="" userId="a660fba739866172" providerId="Windows Live"/>
      </p:ext>
    </p:extLst>
  </p:cmAuthor>
  <p:cmAuthor id="2" name="Malgorzata Belkiewicz" initials="MB" lastIdx="7" clrIdx="1">
    <p:extLst>
      <p:ext uri="{19B8F6BF-5375-455C-9EA6-DF929625EA0E}">
        <p15:presenceInfo xmlns:p15="http://schemas.microsoft.com/office/powerpoint/2012/main" xmlns="" userId="7c4166021f41df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7F3"/>
    <a:srgbClr val="CC3300"/>
    <a:srgbClr val="F9E1A5"/>
    <a:srgbClr val="FF9900"/>
    <a:srgbClr val="006600"/>
    <a:srgbClr val="9933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7" autoAdjust="0"/>
  </p:normalViewPr>
  <p:slideViewPr>
    <p:cSldViewPr>
      <p:cViewPr varScale="1">
        <p:scale>
          <a:sx n="67" d="100"/>
          <a:sy n="67" d="100"/>
        </p:scale>
        <p:origin x="-475" y="-101"/>
      </p:cViewPr>
      <p:guideLst>
        <p:guide orient="horz" pos="884"/>
        <p:guide pos="6078"/>
      </p:guideLst>
    </p:cSldViewPr>
  </p:slideViewPr>
  <p:outlineViewPr>
    <p:cViewPr varScale="1">
      <p:scale>
        <a:sx n="170" d="200"/>
        <a:sy n="170" d="200"/>
      </p:scale>
      <p:origin x="396" y="1011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CB722"/>
            </a:solidFill>
          </c:spPr>
          <c:invertIfNegative val="0"/>
          <c:cat>
            <c:strRef>
              <c:f>Arkusz1!$A$2:$A$4</c:f>
              <c:strCache>
                <c:ptCount val="3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rgbClr val="FBE5B9"/>
            </a:solidFill>
          </c:spPr>
          <c:invertIfNegative val="0"/>
          <c:cat>
            <c:strRef>
              <c:f>Arkusz1!$A$2:$A$4</c:f>
              <c:strCache>
                <c:ptCount val="3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rgbClr val="D1D3D4"/>
            </a:solidFill>
          </c:spPr>
          <c:invertIfNegative val="0"/>
          <c:cat>
            <c:strRef>
              <c:f>Arkusz1!$A$2:$A$4</c:f>
              <c:strCache>
                <c:ptCount val="3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4544"/>
        <c:axId val="71006080"/>
        <c:axId val="0"/>
      </c:bar3DChart>
      <c:catAx>
        <c:axId val="71004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1006080"/>
        <c:crosses val="autoZero"/>
        <c:auto val="1"/>
        <c:lblAlgn val="ctr"/>
        <c:lblOffset val="100"/>
        <c:noMultiLvlLbl val="0"/>
      </c:catAx>
      <c:valAx>
        <c:axId val="71006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0045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50D7E-3221-4ED4-99DA-76199439E10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0FA35B4-B94B-44CB-9A85-C69989255B5C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sz="2400" b="0" dirty="0" smtClean="0">
              <a:latin typeface="Calibri" panose="020F0502020204030204" pitchFamily="34" charset="0"/>
              <a:cs typeface="Calibri" panose="020F0502020204030204" pitchFamily="34" charset="0"/>
            </a:rPr>
            <a:t>Podsystem społeczny</a:t>
          </a:r>
          <a:endParaRPr lang="pl-PL" sz="2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A0596E-3AF6-44F7-81C6-979C152E0239}" type="parTrans" cxnId="{630D1B99-D6FD-47B9-9B46-AB28B86624F7}">
      <dgm:prSet/>
      <dgm:spPr/>
      <dgm:t>
        <a:bodyPr/>
        <a:lstStyle/>
        <a:p>
          <a:endParaRPr lang="pl-PL"/>
        </a:p>
      </dgm:t>
    </dgm:pt>
    <dgm:pt modelId="{F03D01C4-7C98-4C3C-B21B-57AC42CC69F0}" type="sibTrans" cxnId="{630D1B99-D6FD-47B9-9B46-AB28B86624F7}">
      <dgm:prSet/>
      <dgm:spPr/>
      <dgm:t>
        <a:bodyPr/>
        <a:lstStyle/>
        <a:p>
          <a:endParaRPr lang="pl-PL"/>
        </a:p>
      </dgm:t>
    </dgm:pt>
    <dgm:pt modelId="{6D24E5C6-60FD-46C6-A853-E4A0759BCEAC}">
      <dgm:prSet phldrT="[Tekst]" custT="1"/>
      <dgm:spPr>
        <a:solidFill>
          <a:schemeClr val="accent1">
            <a:lumMod val="90000"/>
            <a:alpha val="90000"/>
          </a:schemeClr>
        </a:solidFill>
        <a:ln>
          <a:solidFill>
            <a:schemeClr val="accent1">
              <a:lumMod val="90000"/>
              <a:alpha val="90000"/>
            </a:schemeClr>
          </a:solidFill>
        </a:ln>
      </dgm:spPr>
      <dgm:t>
        <a:bodyPr/>
        <a:lstStyle/>
        <a:p>
          <a:r>
            <a:rPr lang="pl-PL" sz="2400" b="0" dirty="0" smtClean="0">
              <a:latin typeface="Calibri" panose="020F0502020204030204" pitchFamily="34" charset="0"/>
              <a:cs typeface="Calibri" panose="020F0502020204030204" pitchFamily="34" charset="0"/>
            </a:rPr>
            <a:t>1. Stworzone warunki do rozwoju lokalnej społeczności</a:t>
          </a:r>
          <a:endParaRPr lang="pl-PL" sz="2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5B2501-E421-4439-9F36-3EC22CD5E1B6}" type="parTrans" cxnId="{E63C48F3-96CF-411B-9ADB-7FD51FAE8E62}">
      <dgm:prSet/>
      <dgm:spPr/>
      <dgm:t>
        <a:bodyPr/>
        <a:lstStyle/>
        <a:p>
          <a:endParaRPr lang="pl-PL"/>
        </a:p>
      </dgm:t>
    </dgm:pt>
    <dgm:pt modelId="{803097F5-AC2D-4235-BDCE-4EF4C616D43B}" type="sibTrans" cxnId="{E63C48F3-96CF-411B-9ADB-7FD51FAE8E62}">
      <dgm:prSet/>
      <dgm:spPr/>
      <dgm:t>
        <a:bodyPr/>
        <a:lstStyle/>
        <a:p>
          <a:endParaRPr lang="pl-PL"/>
        </a:p>
      </dgm:t>
    </dgm:pt>
    <dgm:pt modelId="{1067F7A8-91AF-4674-A641-58D66A509385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sz="2400" b="0" dirty="0" smtClean="0">
              <a:latin typeface="Calibri" panose="020F0502020204030204" pitchFamily="34" charset="0"/>
              <a:cs typeface="Calibri" panose="020F0502020204030204" pitchFamily="34" charset="0"/>
            </a:rPr>
            <a:t>Podsystem środowiskowo-gospodarczy</a:t>
          </a:r>
          <a:endParaRPr lang="pl-PL" sz="2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02328B-3D93-4067-A6A7-CF277FC5E890}" type="parTrans" cxnId="{409850F7-5648-441A-B4DD-091B3BD9CB74}">
      <dgm:prSet/>
      <dgm:spPr/>
      <dgm:t>
        <a:bodyPr/>
        <a:lstStyle/>
        <a:p>
          <a:endParaRPr lang="pl-PL"/>
        </a:p>
      </dgm:t>
    </dgm:pt>
    <dgm:pt modelId="{31748764-2F5B-4A91-BA84-CE55930B549D}" type="sibTrans" cxnId="{409850F7-5648-441A-B4DD-091B3BD9CB74}">
      <dgm:prSet/>
      <dgm:spPr/>
      <dgm:t>
        <a:bodyPr/>
        <a:lstStyle/>
        <a:p>
          <a:endParaRPr lang="pl-PL"/>
        </a:p>
      </dgm:t>
    </dgm:pt>
    <dgm:pt modelId="{A8D4D2F1-3B88-42D1-9CC9-550E1C5D32BC}">
      <dgm:prSet phldrT="[Tekst]" custT="1"/>
      <dgm:spPr>
        <a:solidFill>
          <a:schemeClr val="accent1">
            <a:lumMod val="90000"/>
            <a:alpha val="90000"/>
          </a:schemeClr>
        </a:solidFill>
        <a:ln>
          <a:solidFill>
            <a:schemeClr val="accent1">
              <a:lumMod val="90000"/>
              <a:alpha val="90000"/>
            </a:schemeClr>
          </a:solidFill>
        </a:ln>
      </dgm:spPr>
      <dgm:t>
        <a:bodyPr/>
        <a:lstStyle/>
        <a:p>
          <a:r>
            <a:rPr lang="pl-PL" sz="2400" b="0" dirty="0" smtClean="0">
              <a:latin typeface="Calibri" panose="020F0502020204030204" pitchFamily="34" charset="0"/>
              <a:cs typeface="Calibri" panose="020F0502020204030204" pitchFamily="34" charset="0"/>
            </a:rPr>
            <a:t>2. Stworzone warunki do rozwoju gospodarczego przyjaznemu środowisku</a:t>
          </a:r>
          <a:endParaRPr lang="pl-PL" sz="2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6A9DCC-B177-4E07-A419-00038CD701FC}" type="parTrans" cxnId="{4DDFF50A-5DEC-4F5A-BAC1-FEECEA725DB0}">
      <dgm:prSet/>
      <dgm:spPr/>
      <dgm:t>
        <a:bodyPr/>
        <a:lstStyle/>
        <a:p>
          <a:endParaRPr lang="pl-PL"/>
        </a:p>
      </dgm:t>
    </dgm:pt>
    <dgm:pt modelId="{100D7EB4-9A67-4B3D-9149-BA94053A0F9A}" type="sibTrans" cxnId="{4DDFF50A-5DEC-4F5A-BAC1-FEECEA725DB0}">
      <dgm:prSet/>
      <dgm:spPr/>
      <dgm:t>
        <a:bodyPr/>
        <a:lstStyle/>
        <a:p>
          <a:endParaRPr lang="pl-PL"/>
        </a:p>
      </dgm:t>
    </dgm:pt>
    <dgm:pt modelId="{75F52A41-31BD-4906-9D37-880C49AB3B2A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sz="2400" b="0" dirty="0" smtClean="0">
              <a:latin typeface="Calibri" panose="020F0502020204030204" pitchFamily="34" charset="0"/>
              <a:cs typeface="Calibri" panose="020F0502020204030204" pitchFamily="34" charset="0"/>
            </a:rPr>
            <a:t>Podsystem techniczny i przestrzenno-funkcjonalny</a:t>
          </a:r>
          <a:endParaRPr lang="pl-PL" sz="2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ED9BA6-D15C-4394-8DF4-CE9A452D063A}" type="parTrans" cxnId="{99FDBD12-65BD-4F56-BA98-2B0FB47802D0}">
      <dgm:prSet/>
      <dgm:spPr/>
      <dgm:t>
        <a:bodyPr/>
        <a:lstStyle/>
        <a:p>
          <a:endParaRPr lang="pl-PL"/>
        </a:p>
      </dgm:t>
    </dgm:pt>
    <dgm:pt modelId="{2094255F-A0D2-4268-8E33-A173D4336AD7}" type="sibTrans" cxnId="{99FDBD12-65BD-4F56-BA98-2B0FB47802D0}">
      <dgm:prSet/>
      <dgm:spPr/>
      <dgm:t>
        <a:bodyPr/>
        <a:lstStyle/>
        <a:p>
          <a:endParaRPr lang="pl-PL"/>
        </a:p>
      </dgm:t>
    </dgm:pt>
    <dgm:pt modelId="{E6C4F0F4-D61B-4E9A-A241-DA36E55DC8C9}">
      <dgm:prSet custT="1"/>
      <dgm:spPr>
        <a:solidFill>
          <a:schemeClr val="accent1">
            <a:lumMod val="90000"/>
            <a:alpha val="90000"/>
          </a:schemeClr>
        </a:solidFill>
        <a:ln>
          <a:solidFill>
            <a:schemeClr val="accent1">
              <a:lumMod val="90000"/>
              <a:alpha val="90000"/>
            </a:schemeClr>
          </a:solidFill>
        </a:ln>
      </dgm:spPr>
      <dgm:t>
        <a:bodyPr/>
        <a:lstStyle/>
        <a:p>
          <a:r>
            <a:rPr lang="pl-PL" sz="2400" b="0" dirty="0" smtClean="0">
              <a:latin typeface="Calibri" panose="020F0502020204030204" pitchFamily="34" charset="0"/>
              <a:cs typeface="Calibri" panose="020F0502020204030204" pitchFamily="34" charset="0"/>
            </a:rPr>
            <a:t>3. Atrakcyjne przestrzenie publiczne oraz infrastruktura odpowiadające potrzebom lokalnej społeczności</a:t>
          </a:r>
          <a:endParaRPr lang="pl-PL" sz="2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94CCA2-7845-491D-A81E-AA9906E62C05}" type="parTrans" cxnId="{120A81A8-7D7F-4A56-96AB-1E81E1A7C7E8}">
      <dgm:prSet/>
      <dgm:spPr/>
      <dgm:t>
        <a:bodyPr/>
        <a:lstStyle/>
        <a:p>
          <a:endParaRPr lang="pl-PL"/>
        </a:p>
      </dgm:t>
    </dgm:pt>
    <dgm:pt modelId="{75294FAA-602B-4EE2-AF53-A64CF900CD7B}" type="sibTrans" cxnId="{120A81A8-7D7F-4A56-96AB-1E81E1A7C7E8}">
      <dgm:prSet/>
      <dgm:spPr/>
      <dgm:t>
        <a:bodyPr/>
        <a:lstStyle/>
        <a:p>
          <a:endParaRPr lang="pl-PL"/>
        </a:p>
      </dgm:t>
    </dgm:pt>
    <dgm:pt modelId="{4F85552E-5CEA-41B5-9E1F-D4F7B845E117}" type="pres">
      <dgm:prSet presAssocID="{83B50D7E-3221-4ED4-99DA-76199439E10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53AA52C7-0DE4-4C23-8988-4569D9C172B7}" type="pres">
      <dgm:prSet presAssocID="{B0FA35B4-B94B-44CB-9A85-C69989255B5C}" presName="linNode" presStyleCnt="0"/>
      <dgm:spPr/>
    </dgm:pt>
    <dgm:pt modelId="{8E7C5335-FB9B-4ED8-B694-17E06366AF16}" type="pres">
      <dgm:prSet presAssocID="{B0FA35B4-B94B-44CB-9A85-C69989255B5C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C7507C-682A-4415-9DA9-DEA3994795B3}" type="pres">
      <dgm:prSet presAssocID="{B0FA35B4-B94B-44CB-9A85-C69989255B5C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077127-6686-4021-8BBF-D178EDCD97A3}" type="pres">
      <dgm:prSet presAssocID="{F03D01C4-7C98-4C3C-B21B-57AC42CC69F0}" presName="spacing" presStyleCnt="0"/>
      <dgm:spPr/>
    </dgm:pt>
    <dgm:pt modelId="{3D4F84D1-2842-4AE1-AE4E-343313633302}" type="pres">
      <dgm:prSet presAssocID="{1067F7A8-91AF-4674-A641-58D66A509385}" presName="linNode" presStyleCnt="0"/>
      <dgm:spPr/>
    </dgm:pt>
    <dgm:pt modelId="{7AB8F338-255B-48BA-A6E4-A466AC06F7A9}" type="pres">
      <dgm:prSet presAssocID="{1067F7A8-91AF-4674-A641-58D66A509385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8E9489-01A7-40C7-92E6-8615C3D5F27E}" type="pres">
      <dgm:prSet presAssocID="{1067F7A8-91AF-4674-A641-58D66A509385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9D3391-D60B-411A-BC4A-28BD1B714E9C}" type="pres">
      <dgm:prSet presAssocID="{31748764-2F5B-4A91-BA84-CE55930B549D}" presName="spacing" presStyleCnt="0"/>
      <dgm:spPr/>
    </dgm:pt>
    <dgm:pt modelId="{442517EA-EFA4-47AD-AE3E-4F06D529F8F3}" type="pres">
      <dgm:prSet presAssocID="{75F52A41-31BD-4906-9D37-880C49AB3B2A}" presName="linNode" presStyleCnt="0"/>
      <dgm:spPr/>
    </dgm:pt>
    <dgm:pt modelId="{43D88FA6-DF05-4708-A9D0-DC628595ABFD}" type="pres">
      <dgm:prSet presAssocID="{75F52A41-31BD-4906-9D37-880C49AB3B2A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7A8910-354E-413A-B81A-FC34175479BD}" type="pres">
      <dgm:prSet presAssocID="{75F52A41-31BD-4906-9D37-880C49AB3B2A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30D1B99-D6FD-47B9-9B46-AB28B86624F7}" srcId="{83B50D7E-3221-4ED4-99DA-76199439E104}" destId="{B0FA35B4-B94B-44CB-9A85-C69989255B5C}" srcOrd="0" destOrd="0" parTransId="{E1A0596E-3AF6-44F7-81C6-979C152E0239}" sibTransId="{F03D01C4-7C98-4C3C-B21B-57AC42CC69F0}"/>
    <dgm:cxn modelId="{E63C48F3-96CF-411B-9ADB-7FD51FAE8E62}" srcId="{B0FA35B4-B94B-44CB-9A85-C69989255B5C}" destId="{6D24E5C6-60FD-46C6-A853-E4A0759BCEAC}" srcOrd="0" destOrd="0" parTransId="{115B2501-E421-4439-9F36-3EC22CD5E1B6}" sibTransId="{803097F5-AC2D-4235-BDCE-4EF4C616D43B}"/>
    <dgm:cxn modelId="{4DDFF50A-5DEC-4F5A-BAC1-FEECEA725DB0}" srcId="{1067F7A8-91AF-4674-A641-58D66A509385}" destId="{A8D4D2F1-3B88-42D1-9CC9-550E1C5D32BC}" srcOrd="0" destOrd="0" parTransId="{A16A9DCC-B177-4E07-A419-00038CD701FC}" sibTransId="{100D7EB4-9A67-4B3D-9149-BA94053A0F9A}"/>
    <dgm:cxn modelId="{409850F7-5648-441A-B4DD-091B3BD9CB74}" srcId="{83B50D7E-3221-4ED4-99DA-76199439E104}" destId="{1067F7A8-91AF-4674-A641-58D66A509385}" srcOrd="1" destOrd="0" parTransId="{9202328B-3D93-4067-A6A7-CF277FC5E890}" sibTransId="{31748764-2F5B-4A91-BA84-CE55930B549D}"/>
    <dgm:cxn modelId="{829BB468-8406-4421-A559-45C2EAAA32A8}" type="presOf" srcId="{83B50D7E-3221-4ED4-99DA-76199439E104}" destId="{4F85552E-5CEA-41B5-9E1F-D4F7B845E117}" srcOrd="0" destOrd="0" presId="urn:microsoft.com/office/officeart/2005/8/layout/vList6"/>
    <dgm:cxn modelId="{43A18B62-7644-4D85-ACA7-F39A63DA3BEC}" type="presOf" srcId="{B0FA35B4-B94B-44CB-9A85-C69989255B5C}" destId="{8E7C5335-FB9B-4ED8-B694-17E06366AF16}" srcOrd="0" destOrd="0" presId="urn:microsoft.com/office/officeart/2005/8/layout/vList6"/>
    <dgm:cxn modelId="{57FAAE10-DA31-4175-8515-BFB416714B0B}" type="presOf" srcId="{A8D4D2F1-3B88-42D1-9CC9-550E1C5D32BC}" destId="{1B8E9489-01A7-40C7-92E6-8615C3D5F27E}" srcOrd="0" destOrd="0" presId="urn:microsoft.com/office/officeart/2005/8/layout/vList6"/>
    <dgm:cxn modelId="{42A0AE26-B32F-4330-8E46-36051B6FB448}" type="presOf" srcId="{6D24E5C6-60FD-46C6-A853-E4A0759BCEAC}" destId="{67C7507C-682A-4415-9DA9-DEA3994795B3}" srcOrd="0" destOrd="0" presId="urn:microsoft.com/office/officeart/2005/8/layout/vList6"/>
    <dgm:cxn modelId="{120A81A8-7D7F-4A56-96AB-1E81E1A7C7E8}" srcId="{75F52A41-31BD-4906-9D37-880C49AB3B2A}" destId="{E6C4F0F4-D61B-4E9A-A241-DA36E55DC8C9}" srcOrd="0" destOrd="0" parTransId="{3994CCA2-7845-491D-A81E-AA9906E62C05}" sibTransId="{75294FAA-602B-4EE2-AF53-A64CF900CD7B}"/>
    <dgm:cxn modelId="{33FDEDED-3AE6-47EE-AA3C-47A976F92CDF}" type="presOf" srcId="{75F52A41-31BD-4906-9D37-880C49AB3B2A}" destId="{43D88FA6-DF05-4708-A9D0-DC628595ABFD}" srcOrd="0" destOrd="0" presId="urn:microsoft.com/office/officeart/2005/8/layout/vList6"/>
    <dgm:cxn modelId="{99FDBD12-65BD-4F56-BA98-2B0FB47802D0}" srcId="{83B50D7E-3221-4ED4-99DA-76199439E104}" destId="{75F52A41-31BD-4906-9D37-880C49AB3B2A}" srcOrd="2" destOrd="0" parTransId="{E6ED9BA6-D15C-4394-8DF4-CE9A452D063A}" sibTransId="{2094255F-A0D2-4268-8E33-A173D4336AD7}"/>
    <dgm:cxn modelId="{8AA515AD-7C21-4E1B-9E9A-BDC5D5565D71}" type="presOf" srcId="{E6C4F0F4-D61B-4E9A-A241-DA36E55DC8C9}" destId="{047A8910-354E-413A-B81A-FC34175479BD}" srcOrd="0" destOrd="0" presId="urn:microsoft.com/office/officeart/2005/8/layout/vList6"/>
    <dgm:cxn modelId="{22FE854E-7866-45C1-9776-5BEF58816062}" type="presOf" srcId="{1067F7A8-91AF-4674-A641-58D66A509385}" destId="{7AB8F338-255B-48BA-A6E4-A466AC06F7A9}" srcOrd="0" destOrd="0" presId="urn:microsoft.com/office/officeart/2005/8/layout/vList6"/>
    <dgm:cxn modelId="{965E2AF0-6FCD-457A-A666-76EF01736438}" type="presParOf" srcId="{4F85552E-5CEA-41B5-9E1F-D4F7B845E117}" destId="{53AA52C7-0DE4-4C23-8988-4569D9C172B7}" srcOrd="0" destOrd="0" presId="urn:microsoft.com/office/officeart/2005/8/layout/vList6"/>
    <dgm:cxn modelId="{FE2FB3D4-4E1F-4B51-8CBE-A80C861F4B0D}" type="presParOf" srcId="{53AA52C7-0DE4-4C23-8988-4569D9C172B7}" destId="{8E7C5335-FB9B-4ED8-B694-17E06366AF16}" srcOrd="0" destOrd="0" presId="urn:microsoft.com/office/officeart/2005/8/layout/vList6"/>
    <dgm:cxn modelId="{DB2A7A3D-92A6-45CA-A228-F0757A518C16}" type="presParOf" srcId="{53AA52C7-0DE4-4C23-8988-4569D9C172B7}" destId="{67C7507C-682A-4415-9DA9-DEA3994795B3}" srcOrd="1" destOrd="0" presId="urn:microsoft.com/office/officeart/2005/8/layout/vList6"/>
    <dgm:cxn modelId="{1F18B23D-952C-41C9-A8CD-78B7A4C41BFF}" type="presParOf" srcId="{4F85552E-5CEA-41B5-9E1F-D4F7B845E117}" destId="{02077127-6686-4021-8BBF-D178EDCD97A3}" srcOrd="1" destOrd="0" presId="urn:microsoft.com/office/officeart/2005/8/layout/vList6"/>
    <dgm:cxn modelId="{1CD5357A-161F-42A7-9949-57B551A9C05B}" type="presParOf" srcId="{4F85552E-5CEA-41B5-9E1F-D4F7B845E117}" destId="{3D4F84D1-2842-4AE1-AE4E-343313633302}" srcOrd="2" destOrd="0" presId="urn:microsoft.com/office/officeart/2005/8/layout/vList6"/>
    <dgm:cxn modelId="{0F631169-C8ED-4FB1-954D-36F7AFB8B191}" type="presParOf" srcId="{3D4F84D1-2842-4AE1-AE4E-343313633302}" destId="{7AB8F338-255B-48BA-A6E4-A466AC06F7A9}" srcOrd="0" destOrd="0" presId="urn:microsoft.com/office/officeart/2005/8/layout/vList6"/>
    <dgm:cxn modelId="{A88C05E2-26BA-4114-BA34-FE6131479112}" type="presParOf" srcId="{3D4F84D1-2842-4AE1-AE4E-343313633302}" destId="{1B8E9489-01A7-40C7-92E6-8615C3D5F27E}" srcOrd="1" destOrd="0" presId="urn:microsoft.com/office/officeart/2005/8/layout/vList6"/>
    <dgm:cxn modelId="{67117817-E34D-4560-B867-64490ACF3B27}" type="presParOf" srcId="{4F85552E-5CEA-41B5-9E1F-D4F7B845E117}" destId="{049D3391-D60B-411A-BC4A-28BD1B714E9C}" srcOrd="3" destOrd="0" presId="urn:microsoft.com/office/officeart/2005/8/layout/vList6"/>
    <dgm:cxn modelId="{9EA9AEDD-49C7-459B-8599-358F4FFB184F}" type="presParOf" srcId="{4F85552E-5CEA-41B5-9E1F-D4F7B845E117}" destId="{442517EA-EFA4-47AD-AE3E-4F06D529F8F3}" srcOrd="4" destOrd="0" presId="urn:microsoft.com/office/officeart/2005/8/layout/vList6"/>
    <dgm:cxn modelId="{4500E565-5858-48D7-8416-748F5E45236D}" type="presParOf" srcId="{442517EA-EFA4-47AD-AE3E-4F06D529F8F3}" destId="{43D88FA6-DF05-4708-A9D0-DC628595ABFD}" srcOrd="0" destOrd="0" presId="urn:microsoft.com/office/officeart/2005/8/layout/vList6"/>
    <dgm:cxn modelId="{D98A39A4-689B-4415-ACDC-F69E1134DE89}" type="presParOf" srcId="{442517EA-EFA4-47AD-AE3E-4F06D529F8F3}" destId="{047A8910-354E-413A-B81A-FC34175479B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8C59CA-4580-4361-A592-EEE7FDAF433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327A9FF-899C-4E65-ACE1-3C6D07B56ED2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OCENA</a:t>
          </a:r>
          <a:endParaRPr lang="pl-PL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D27CF2-812F-4FA8-8D4A-BB6D6D4FAB47}" type="parTrans" cxnId="{3D7E14E0-994E-4A6F-9823-1F2C343B0B1A}">
      <dgm:prSet/>
      <dgm:spPr/>
      <dgm:t>
        <a:bodyPr/>
        <a:lstStyle/>
        <a:p>
          <a:endParaRPr lang="pl-PL"/>
        </a:p>
      </dgm:t>
    </dgm:pt>
    <dgm:pt modelId="{9009B608-E118-4A72-B4AF-B891BA85A8DD}" type="sibTrans" cxnId="{3D7E14E0-994E-4A6F-9823-1F2C343B0B1A}">
      <dgm:prSet/>
      <dgm:spPr/>
      <dgm:t>
        <a:bodyPr/>
        <a:lstStyle/>
        <a:p>
          <a:endParaRPr lang="pl-PL"/>
        </a:p>
      </dgm:t>
    </dgm:pt>
    <dgm:pt modelId="{E6CE3C48-9C08-4B26-A165-DFDBB157975C}">
      <dgm:prSet phldrT="[Tekst]" custT="1"/>
      <dgm:spPr/>
      <dgm:t>
        <a:bodyPr/>
        <a:lstStyle/>
        <a:p>
          <a:r>
            <a:rPr lang="pl-PL" sz="2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trafność (ang. relevance) </a:t>
          </a:r>
          <a:endParaRPr lang="pl-PL" sz="2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AE689B-157A-4BCA-8A31-75C249E5908B}" type="parTrans" cxnId="{D96C2A20-547A-48C8-86D2-3B2390693D0E}">
      <dgm:prSet/>
      <dgm:spPr/>
      <dgm:t>
        <a:bodyPr/>
        <a:lstStyle/>
        <a:p>
          <a:endParaRPr lang="pl-PL"/>
        </a:p>
      </dgm:t>
    </dgm:pt>
    <dgm:pt modelId="{2EF4CF64-9E8D-4A6E-B80B-418808FC82FE}" type="sibTrans" cxnId="{D96C2A20-547A-48C8-86D2-3B2390693D0E}">
      <dgm:prSet/>
      <dgm:spPr/>
      <dgm:t>
        <a:bodyPr/>
        <a:lstStyle/>
        <a:p>
          <a:endParaRPr lang="pl-PL"/>
        </a:p>
      </dgm:t>
    </dgm:pt>
    <dgm:pt modelId="{1DD1A9C8-1A98-453C-832F-722C028532A0}">
      <dgm:prSet custT="1"/>
      <dgm:spPr/>
      <dgm:t>
        <a:bodyPr/>
        <a:lstStyle/>
        <a:p>
          <a:r>
            <a:rPr lang="pl-PL" sz="2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efektywność (ang. efficiency) </a:t>
          </a:r>
          <a:endParaRPr lang="pl-PL" sz="2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AF96AE-8FBE-4D13-9A52-9713EF5D0EEF}" type="parTrans" cxnId="{355ABD92-B981-4D54-B2B3-920D6FEC064C}">
      <dgm:prSet/>
      <dgm:spPr/>
      <dgm:t>
        <a:bodyPr/>
        <a:lstStyle/>
        <a:p>
          <a:endParaRPr lang="pl-PL"/>
        </a:p>
      </dgm:t>
    </dgm:pt>
    <dgm:pt modelId="{D78EF1C2-B9AA-4493-A151-658EC3004A37}" type="sibTrans" cxnId="{355ABD92-B981-4D54-B2B3-920D6FEC064C}">
      <dgm:prSet/>
      <dgm:spPr/>
      <dgm:t>
        <a:bodyPr/>
        <a:lstStyle/>
        <a:p>
          <a:endParaRPr lang="pl-PL"/>
        </a:p>
      </dgm:t>
    </dgm:pt>
    <dgm:pt modelId="{3F1A78FB-BA87-4644-ABDA-AB17BC4BEE77}">
      <dgm:prSet custT="1"/>
      <dgm:spPr/>
      <dgm:t>
        <a:bodyPr/>
        <a:lstStyle/>
        <a:p>
          <a:r>
            <a:rPr lang="pl-PL" sz="2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skuteczność (ang. effectiveness) </a:t>
          </a:r>
          <a:endParaRPr lang="pl-PL" sz="2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6D2E86-447A-4D5D-B240-784C70149D3E}" type="parTrans" cxnId="{65A9804D-4356-41F8-ACC7-C4B90BE216B9}">
      <dgm:prSet/>
      <dgm:spPr/>
      <dgm:t>
        <a:bodyPr/>
        <a:lstStyle/>
        <a:p>
          <a:endParaRPr lang="pl-PL"/>
        </a:p>
      </dgm:t>
    </dgm:pt>
    <dgm:pt modelId="{86098E19-562C-46CB-9581-109C40E38661}" type="sibTrans" cxnId="{65A9804D-4356-41F8-ACC7-C4B90BE216B9}">
      <dgm:prSet/>
      <dgm:spPr/>
      <dgm:t>
        <a:bodyPr/>
        <a:lstStyle/>
        <a:p>
          <a:endParaRPr lang="pl-PL"/>
        </a:p>
      </dgm:t>
    </dgm:pt>
    <dgm:pt modelId="{26DB10EC-D7B1-48CB-B7EF-7467F760997A}">
      <dgm:prSet custT="1"/>
      <dgm:spPr/>
      <dgm:t>
        <a:bodyPr/>
        <a:lstStyle/>
        <a:p>
          <a:r>
            <a:rPr lang="pl-PL" sz="2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użyteczność (ang. utility) </a:t>
          </a:r>
          <a:endParaRPr lang="pl-PL" sz="2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D786AD-A5E7-477F-9EFB-BC961B39E72D}" type="parTrans" cxnId="{D7E1C88D-B883-4BE1-8F0C-6DE60578A336}">
      <dgm:prSet/>
      <dgm:spPr/>
      <dgm:t>
        <a:bodyPr/>
        <a:lstStyle/>
        <a:p>
          <a:endParaRPr lang="pl-PL"/>
        </a:p>
      </dgm:t>
    </dgm:pt>
    <dgm:pt modelId="{2D48E4A4-3C37-4335-B179-E5D2FC590D19}" type="sibTrans" cxnId="{D7E1C88D-B883-4BE1-8F0C-6DE60578A336}">
      <dgm:prSet/>
      <dgm:spPr/>
      <dgm:t>
        <a:bodyPr/>
        <a:lstStyle/>
        <a:p>
          <a:endParaRPr lang="pl-PL"/>
        </a:p>
      </dgm:t>
    </dgm:pt>
    <dgm:pt modelId="{E32E9D87-9877-495C-8D3B-03172004625B}">
      <dgm:prSet custT="1"/>
      <dgm:spPr/>
      <dgm:t>
        <a:bodyPr/>
        <a:lstStyle/>
        <a:p>
          <a:r>
            <a:rPr lang="pl-PL" sz="2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trwałość (ang. sustainability)</a:t>
          </a:r>
          <a:endParaRPr lang="pl-PL" sz="2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CE450E-3BDC-41EB-8CFA-8357A34D0E09}" type="parTrans" cxnId="{484E56E9-9D30-4C7E-959D-4FBAC14B73A1}">
      <dgm:prSet/>
      <dgm:spPr/>
      <dgm:t>
        <a:bodyPr/>
        <a:lstStyle/>
        <a:p>
          <a:endParaRPr lang="pl-PL"/>
        </a:p>
      </dgm:t>
    </dgm:pt>
    <dgm:pt modelId="{E51AC8AA-D66C-41BD-8C2F-12A1BC3EAE9E}" type="sibTrans" cxnId="{484E56E9-9D30-4C7E-959D-4FBAC14B73A1}">
      <dgm:prSet/>
      <dgm:spPr/>
      <dgm:t>
        <a:bodyPr/>
        <a:lstStyle/>
        <a:p>
          <a:endParaRPr lang="pl-PL"/>
        </a:p>
      </dgm:t>
    </dgm:pt>
    <dgm:pt modelId="{3A36C42F-DC98-4EB7-9E30-62E70688BADD}" type="pres">
      <dgm:prSet presAssocID="{4E8C59CA-4580-4361-A592-EEE7FDAF433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63960E1-3755-43F1-A82D-F6851D4EDE76}" type="pres">
      <dgm:prSet presAssocID="{7327A9FF-899C-4E65-ACE1-3C6D07B56ED2}" presName="centerShape" presStyleLbl="node0" presStyleIdx="0" presStyleCnt="1"/>
      <dgm:spPr/>
      <dgm:t>
        <a:bodyPr/>
        <a:lstStyle/>
        <a:p>
          <a:endParaRPr lang="pl-PL"/>
        </a:p>
      </dgm:t>
    </dgm:pt>
    <dgm:pt modelId="{5FDE3A9D-5D05-4734-AE58-52E91F6144D9}" type="pres">
      <dgm:prSet presAssocID="{A4AE689B-157A-4BCA-8A31-75C249E5908B}" presName="Name9" presStyleLbl="parChTrans1D2" presStyleIdx="0" presStyleCnt="5"/>
      <dgm:spPr/>
      <dgm:t>
        <a:bodyPr/>
        <a:lstStyle/>
        <a:p>
          <a:endParaRPr lang="pl-PL"/>
        </a:p>
      </dgm:t>
    </dgm:pt>
    <dgm:pt modelId="{DE35F945-A1B4-41CA-892F-21E1C001F7A4}" type="pres">
      <dgm:prSet presAssocID="{A4AE689B-157A-4BCA-8A31-75C249E5908B}" presName="connTx" presStyleLbl="parChTrans1D2" presStyleIdx="0" presStyleCnt="5"/>
      <dgm:spPr/>
      <dgm:t>
        <a:bodyPr/>
        <a:lstStyle/>
        <a:p>
          <a:endParaRPr lang="pl-PL"/>
        </a:p>
      </dgm:t>
    </dgm:pt>
    <dgm:pt modelId="{8DD5A742-942B-48C8-B194-A9665A5064C6}" type="pres">
      <dgm:prSet presAssocID="{E6CE3C48-9C08-4B26-A165-DFDBB157975C}" presName="node" presStyleLbl="node1" presStyleIdx="0" presStyleCnt="5" custScaleX="1994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994A1C-8A7D-4F13-864D-AF2760346C1F}" type="pres">
      <dgm:prSet presAssocID="{E2AF96AE-8FBE-4D13-9A52-9713EF5D0EEF}" presName="Name9" presStyleLbl="parChTrans1D2" presStyleIdx="1" presStyleCnt="5"/>
      <dgm:spPr/>
      <dgm:t>
        <a:bodyPr/>
        <a:lstStyle/>
        <a:p>
          <a:endParaRPr lang="pl-PL"/>
        </a:p>
      </dgm:t>
    </dgm:pt>
    <dgm:pt modelId="{4E7925A3-50BC-4509-B7E7-DBA7AF348572}" type="pres">
      <dgm:prSet presAssocID="{E2AF96AE-8FBE-4D13-9A52-9713EF5D0EEF}" presName="connTx" presStyleLbl="parChTrans1D2" presStyleIdx="1" presStyleCnt="5"/>
      <dgm:spPr/>
      <dgm:t>
        <a:bodyPr/>
        <a:lstStyle/>
        <a:p>
          <a:endParaRPr lang="pl-PL"/>
        </a:p>
      </dgm:t>
    </dgm:pt>
    <dgm:pt modelId="{F47A0F46-5889-48D4-9363-04CCC9431CF4}" type="pres">
      <dgm:prSet presAssocID="{1DD1A9C8-1A98-453C-832F-722C028532A0}" presName="node" presStyleLbl="node1" presStyleIdx="1" presStyleCnt="5" custScaleX="199419" custRadScaleRad="158441" custRadScaleInc="2076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00194A-257B-4898-9FB6-2F7CE532A457}" type="pres">
      <dgm:prSet presAssocID="{CE6D2E86-447A-4D5D-B240-784C70149D3E}" presName="Name9" presStyleLbl="parChTrans1D2" presStyleIdx="2" presStyleCnt="5"/>
      <dgm:spPr/>
      <dgm:t>
        <a:bodyPr/>
        <a:lstStyle/>
        <a:p>
          <a:endParaRPr lang="pl-PL"/>
        </a:p>
      </dgm:t>
    </dgm:pt>
    <dgm:pt modelId="{6D1CA452-1935-4326-9EE5-3FE9E7EA7D52}" type="pres">
      <dgm:prSet presAssocID="{CE6D2E86-447A-4D5D-B240-784C70149D3E}" presName="connTx" presStyleLbl="parChTrans1D2" presStyleIdx="2" presStyleCnt="5"/>
      <dgm:spPr/>
      <dgm:t>
        <a:bodyPr/>
        <a:lstStyle/>
        <a:p>
          <a:endParaRPr lang="pl-PL"/>
        </a:p>
      </dgm:t>
    </dgm:pt>
    <dgm:pt modelId="{EE348E96-D2D6-4B57-B35D-8016580CBE6A}" type="pres">
      <dgm:prSet presAssocID="{3F1A78FB-BA87-4644-ABDA-AB17BC4BEE77}" presName="node" presStyleLbl="node1" presStyleIdx="2" presStyleCnt="5" custScaleX="199419" custRadScaleRad="159103" custRadScaleInc="-646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4A41C3-5E1C-4AAB-9965-61EEC5BE5663}" type="pres">
      <dgm:prSet presAssocID="{3ED786AD-A5E7-477F-9EFB-BC961B39E72D}" presName="Name9" presStyleLbl="parChTrans1D2" presStyleIdx="3" presStyleCnt="5"/>
      <dgm:spPr/>
      <dgm:t>
        <a:bodyPr/>
        <a:lstStyle/>
        <a:p>
          <a:endParaRPr lang="pl-PL"/>
        </a:p>
      </dgm:t>
    </dgm:pt>
    <dgm:pt modelId="{D143BBC2-1DC7-4B36-A55A-894E182F8206}" type="pres">
      <dgm:prSet presAssocID="{3ED786AD-A5E7-477F-9EFB-BC961B39E72D}" presName="connTx" presStyleLbl="parChTrans1D2" presStyleIdx="3" presStyleCnt="5"/>
      <dgm:spPr/>
      <dgm:t>
        <a:bodyPr/>
        <a:lstStyle/>
        <a:p>
          <a:endParaRPr lang="pl-PL"/>
        </a:p>
      </dgm:t>
    </dgm:pt>
    <dgm:pt modelId="{A94B4EA4-FE0F-4EE3-817A-B1E2283ECF10}" type="pres">
      <dgm:prSet presAssocID="{26DB10EC-D7B1-48CB-B7EF-7467F760997A}" presName="node" presStyleLbl="node1" presStyleIdx="3" presStyleCnt="5" custScaleX="199419" custRadScaleRad="151640" custRadScaleInc="551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7AB222-4BF1-44DE-95D0-FB664F3A130A}" type="pres">
      <dgm:prSet presAssocID="{F2CE450E-3BDC-41EB-8CFA-8357A34D0E09}" presName="Name9" presStyleLbl="parChTrans1D2" presStyleIdx="4" presStyleCnt="5"/>
      <dgm:spPr/>
      <dgm:t>
        <a:bodyPr/>
        <a:lstStyle/>
        <a:p>
          <a:endParaRPr lang="pl-PL"/>
        </a:p>
      </dgm:t>
    </dgm:pt>
    <dgm:pt modelId="{364C8520-E1F2-4850-AE1F-7DB845DD3355}" type="pres">
      <dgm:prSet presAssocID="{F2CE450E-3BDC-41EB-8CFA-8357A34D0E09}" presName="connTx" presStyleLbl="parChTrans1D2" presStyleIdx="4" presStyleCnt="5"/>
      <dgm:spPr/>
      <dgm:t>
        <a:bodyPr/>
        <a:lstStyle/>
        <a:p>
          <a:endParaRPr lang="pl-PL"/>
        </a:p>
      </dgm:t>
    </dgm:pt>
    <dgm:pt modelId="{4F15423E-22EC-4356-9ABA-728D1CCEF79B}" type="pres">
      <dgm:prSet presAssocID="{E32E9D87-9877-495C-8D3B-03172004625B}" presName="node" presStyleLbl="node1" presStyleIdx="4" presStyleCnt="5" custScaleX="199419" custRadScaleRad="163956" custRadScaleInc="-2175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55ABD92-B981-4D54-B2B3-920D6FEC064C}" srcId="{7327A9FF-899C-4E65-ACE1-3C6D07B56ED2}" destId="{1DD1A9C8-1A98-453C-832F-722C028532A0}" srcOrd="1" destOrd="0" parTransId="{E2AF96AE-8FBE-4D13-9A52-9713EF5D0EEF}" sibTransId="{D78EF1C2-B9AA-4493-A151-658EC3004A37}"/>
    <dgm:cxn modelId="{A4FC4AC8-CA56-4F7D-A6BD-F3E4FFBFFA7F}" type="presOf" srcId="{1DD1A9C8-1A98-453C-832F-722C028532A0}" destId="{F47A0F46-5889-48D4-9363-04CCC9431CF4}" srcOrd="0" destOrd="0" presId="urn:microsoft.com/office/officeart/2005/8/layout/radial1"/>
    <dgm:cxn modelId="{62E9111A-F06D-4E32-8E25-6AF0EF55EC37}" type="presOf" srcId="{3ED786AD-A5E7-477F-9EFB-BC961B39E72D}" destId="{D94A41C3-5E1C-4AAB-9965-61EEC5BE5663}" srcOrd="0" destOrd="0" presId="urn:microsoft.com/office/officeart/2005/8/layout/radial1"/>
    <dgm:cxn modelId="{484E56E9-9D30-4C7E-959D-4FBAC14B73A1}" srcId="{7327A9FF-899C-4E65-ACE1-3C6D07B56ED2}" destId="{E32E9D87-9877-495C-8D3B-03172004625B}" srcOrd="4" destOrd="0" parTransId="{F2CE450E-3BDC-41EB-8CFA-8357A34D0E09}" sibTransId="{E51AC8AA-D66C-41BD-8C2F-12A1BC3EAE9E}"/>
    <dgm:cxn modelId="{45177AF3-45E3-40B4-B628-010E1B6333A7}" type="presOf" srcId="{F2CE450E-3BDC-41EB-8CFA-8357A34D0E09}" destId="{3A7AB222-4BF1-44DE-95D0-FB664F3A130A}" srcOrd="0" destOrd="0" presId="urn:microsoft.com/office/officeart/2005/8/layout/radial1"/>
    <dgm:cxn modelId="{2A060625-AC10-42E4-9CB0-5AB37CFB32AE}" type="presOf" srcId="{F2CE450E-3BDC-41EB-8CFA-8357A34D0E09}" destId="{364C8520-E1F2-4850-AE1F-7DB845DD3355}" srcOrd="1" destOrd="0" presId="urn:microsoft.com/office/officeart/2005/8/layout/radial1"/>
    <dgm:cxn modelId="{3069D109-4DDE-4385-A1CC-99CCB1A81939}" type="presOf" srcId="{3ED786AD-A5E7-477F-9EFB-BC961B39E72D}" destId="{D143BBC2-1DC7-4B36-A55A-894E182F8206}" srcOrd="1" destOrd="0" presId="urn:microsoft.com/office/officeart/2005/8/layout/radial1"/>
    <dgm:cxn modelId="{CA464398-B2C3-42DB-B9C7-479AA1F67BBD}" type="presOf" srcId="{E2AF96AE-8FBE-4D13-9A52-9713EF5D0EEF}" destId="{4E7925A3-50BC-4509-B7E7-DBA7AF348572}" srcOrd="1" destOrd="0" presId="urn:microsoft.com/office/officeart/2005/8/layout/radial1"/>
    <dgm:cxn modelId="{C075BC2A-E732-4B7B-B149-44AB712E4CF7}" type="presOf" srcId="{CE6D2E86-447A-4D5D-B240-784C70149D3E}" destId="{6D1CA452-1935-4326-9EE5-3FE9E7EA7D52}" srcOrd="1" destOrd="0" presId="urn:microsoft.com/office/officeart/2005/8/layout/radial1"/>
    <dgm:cxn modelId="{0B907210-31AB-4373-A096-CE73B078C31E}" type="presOf" srcId="{E6CE3C48-9C08-4B26-A165-DFDBB157975C}" destId="{8DD5A742-942B-48C8-B194-A9665A5064C6}" srcOrd="0" destOrd="0" presId="urn:microsoft.com/office/officeart/2005/8/layout/radial1"/>
    <dgm:cxn modelId="{D96C2A20-547A-48C8-86D2-3B2390693D0E}" srcId="{7327A9FF-899C-4E65-ACE1-3C6D07B56ED2}" destId="{E6CE3C48-9C08-4B26-A165-DFDBB157975C}" srcOrd="0" destOrd="0" parTransId="{A4AE689B-157A-4BCA-8A31-75C249E5908B}" sibTransId="{2EF4CF64-9E8D-4A6E-B80B-418808FC82FE}"/>
    <dgm:cxn modelId="{0DA9C28A-6D82-4C8E-A63C-176281A40D42}" type="presOf" srcId="{7327A9FF-899C-4E65-ACE1-3C6D07B56ED2}" destId="{263960E1-3755-43F1-A82D-F6851D4EDE76}" srcOrd="0" destOrd="0" presId="urn:microsoft.com/office/officeart/2005/8/layout/radial1"/>
    <dgm:cxn modelId="{C2270BED-81B9-4CFC-B81F-40FBEA1DD828}" type="presOf" srcId="{26DB10EC-D7B1-48CB-B7EF-7467F760997A}" destId="{A94B4EA4-FE0F-4EE3-817A-B1E2283ECF10}" srcOrd="0" destOrd="0" presId="urn:microsoft.com/office/officeart/2005/8/layout/radial1"/>
    <dgm:cxn modelId="{1E44475B-3038-46F8-BF1F-D718E61C6B4A}" type="presOf" srcId="{E32E9D87-9877-495C-8D3B-03172004625B}" destId="{4F15423E-22EC-4356-9ABA-728D1CCEF79B}" srcOrd="0" destOrd="0" presId="urn:microsoft.com/office/officeart/2005/8/layout/radial1"/>
    <dgm:cxn modelId="{BD528B46-F6B9-4438-BD9B-CB4F1CED07D1}" type="presOf" srcId="{CE6D2E86-447A-4D5D-B240-784C70149D3E}" destId="{0A00194A-257B-4898-9FB6-2F7CE532A457}" srcOrd="0" destOrd="0" presId="urn:microsoft.com/office/officeart/2005/8/layout/radial1"/>
    <dgm:cxn modelId="{84896CEC-5B9F-40CE-88B3-97D17BA5353A}" type="presOf" srcId="{E2AF96AE-8FBE-4D13-9A52-9713EF5D0EEF}" destId="{07994A1C-8A7D-4F13-864D-AF2760346C1F}" srcOrd="0" destOrd="0" presId="urn:microsoft.com/office/officeart/2005/8/layout/radial1"/>
    <dgm:cxn modelId="{3D7E14E0-994E-4A6F-9823-1F2C343B0B1A}" srcId="{4E8C59CA-4580-4361-A592-EEE7FDAF433F}" destId="{7327A9FF-899C-4E65-ACE1-3C6D07B56ED2}" srcOrd="0" destOrd="0" parTransId="{94D27CF2-812F-4FA8-8D4A-BB6D6D4FAB47}" sibTransId="{9009B608-E118-4A72-B4AF-B891BA85A8DD}"/>
    <dgm:cxn modelId="{A5927B97-3142-46EE-A774-1053B193B97B}" type="presOf" srcId="{A4AE689B-157A-4BCA-8A31-75C249E5908B}" destId="{5FDE3A9D-5D05-4734-AE58-52E91F6144D9}" srcOrd="0" destOrd="0" presId="urn:microsoft.com/office/officeart/2005/8/layout/radial1"/>
    <dgm:cxn modelId="{65A9804D-4356-41F8-ACC7-C4B90BE216B9}" srcId="{7327A9FF-899C-4E65-ACE1-3C6D07B56ED2}" destId="{3F1A78FB-BA87-4644-ABDA-AB17BC4BEE77}" srcOrd="2" destOrd="0" parTransId="{CE6D2E86-447A-4D5D-B240-784C70149D3E}" sibTransId="{86098E19-562C-46CB-9581-109C40E38661}"/>
    <dgm:cxn modelId="{D9ACD150-5035-46D9-BC1F-5D0C01CE4DB4}" type="presOf" srcId="{3F1A78FB-BA87-4644-ABDA-AB17BC4BEE77}" destId="{EE348E96-D2D6-4B57-B35D-8016580CBE6A}" srcOrd="0" destOrd="0" presId="urn:microsoft.com/office/officeart/2005/8/layout/radial1"/>
    <dgm:cxn modelId="{8353474F-7F41-4332-A2A3-EAD8E52EB1EA}" type="presOf" srcId="{A4AE689B-157A-4BCA-8A31-75C249E5908B}" destId="{DE35F945-A1B4-41CA-892F-21E1C001F7A4}" srcOrd="1" destOrd="0" presId="urn:microsoft.com/office/officeart/2005/8/layout/radial1"/>
    <dgm:cxn modelId="{D7E1C88D-B883-4BE1-8F0C-6DE60578A336}" srcId="{7327A9FF-899C-4E65-ACE1-3C6D07B56ED2}" destId="{26DB10EC-D7B1-48CB-B7EF-7467F760997A}" srcOrd="3" destOrd="0" parTransId="{3ED786AD-A5E7-477F-9EFB-BC961B39E72D}" sibTransId="{2D48E4A4-3C37-4335-B179-E5D2FC590D19}"/>
    <dgm:cxn modelId="{D9511372-CB51-42EB-BD16-2C8B635DD501}" type="presOf" srcId="{4E8C59CA-4580-4361-A592-EEE7FDAF433F}" destId="{3A36C42F-DC98-4EB7-9E30-62E70688BADD}" srcOrd="0" destOrd="0" presId="urn:microsoft.com/office/officeart/2005/8/layout/radial1"/>
    <dgm:cxn modelId="{C856BC6B-D243-4DE1-A60A-9A14FCB959A1}" type="presParOf" srcId="{3A36C42F-DC98-4EB7-9E30-62E70688BADD}" destId="{263960E1-3755-43F1-A82D-F6851D4EDE76}" srcOrd="0" destOrd="0" presId="urn:microsoft.com/office/officeart/2005/8/layout/radial1"/>
    <dgm:cxn modelId="{44F5C9A7-CFA5-4D95-8DC8-B04912E59AA5}" type="presParOf" srcId="{3A36C42F-DC98-4EB7-9E30-62E70688BADD}" destId="{5FDE3A9D-5D05-4734-AE58-52E91F6144D9}" srcOrd="1" destOrd="0" presId="urn:microsoft.com/office/officeart/2005/8/layout/radial1"/>
    <dgm:cxn modelId="{07312FD2-299F-400F-9D16-6E53C3AAC1C6}" type="presParOf" srcId="{5FDE3A9D-5D05-4734-AE58-52E91F6144D9}" destId="{DE35F945-A1B4-41CA-892F-21E1C001F7A4}" srcOrd="0" destOrd="0" presId="urn:microsoft.com/office/officeart/2005/8/layout/radial1"/>
    <dgm:cxn modelId="{FE1180FF-8C75-4620-8CB6-DBEF5D822E64}" type="presParOf" srcId="{3A36C42F-DC98-4EB7-9E30-62E70688BADD}" destId="{8DD5A742-942B-48C8-B194-A9665A5064C6}" srcOrd="2" destOrd="0" presId="urn:microsoft.com/office/officeart/2005/8/layout/radial1"/>
    <dgm:cxn modelId="{F5DE221D-B08F-4B4F-BA3C-22CA95C6E348}" type="presParOf" srcId="{3A36C42F-DC98-4EB7-9E30-62E70688BADD}" destId="{07994A1C-8A7D-4F13-864D-AF2760346C1F}" srcOrd="3" destOrd="0" presId="urn:microsoft.com/office/officeart/2005/8/layout/radial1"/>
    <dgm:cxn modelId="{4833169A-CB06-4AE5-B095-1608778C9505}" type="presParOf" srcId="{07994A1C-8A7D-4F13-864D-AF2760346C1F}" destId="{4E7925A3-50BC-4509-B7E7-DBA7AF348572}" srcOrd="0" destOrd="0" presId="urn:microsoft.com/office/officeart/2005/8/layout/radial1"/>
    <dgm:cxn modelId="{8EF85B25-DB53-4A16-9CF8-1DB6096EE6D6}" type="presParOf" srcId="{3A36C42F-DC98-4EB7-9E30-62E70688BADD}" destId="{F47A0F46-5889-48D4-9363-04CCC9431CF4}" srcOrd="4" destOrd="0" presId="urn:microsoft.com/office/officeart/2005/8/layout/radial1"/>
    <dgm:cxn modelId="{A126C013-8AB3-4157-81BA-54D50E2C5110}" type="presParOf" srcId="{3A36C42F-DC98-4EB7-9E30-62E70688BADD}" destId="{0A00194A-257B-4898-9FB6-2F7CE532A457}" srcOrd="5" destOrd="0" presId="urn:microsoft.com/office/officeart/2005/8/layout/radial1"/>
    <dgm:cxn modelId="{D7A31330-711B-4F3F-B8A6-88C34DC1E440}" type="presParOf" srcId="{0A00194A-257B-4898-9FB6-2F7CE532A457}" destId="{6D1CA452-1935-4326-9EE5-3FE9E7EA7D52}" srcOrd="0" destOrd="0" presId="urn:microsoft.com/office/officeart/2005/8/layout/radial1"/>
    <dgm:cxn modelId="{7770DBFB-260C-41FB-B3ED-FE70931F2C80}" type="presParOf" srcId="{3A36C42F-DC98-4EB7-9E30-62E70688BADD}" destId="{EE348E96-D2D6-4B57-B35D-8016580CBE6A}" srcOrd="6" destOrd="0" presId="urn:microsoft.com/office/officeart/2005/8/layout/radial1"/>
    <dgm:cxn modelId="{A2EAA26C-4032-4D37-9707-E679349BF95B}" type="presParOf" srcId="{3A36C42F-DC98-4EB7-9E30-62E70688BADD}" destId="{D94A41C3-5E1C-4AAB-9965-61EEC5BE5663}" srcOrd="7" destOrd="0" presId="urn:microsoft.com/office/officeart/2005/8/layout/radial1"/>
    <dgm:cxn modelId="{C407F522-AAFE-40A3-BA9E-BBEC9AF63D92}" type="presParOf" srcId="{D94A41C3-5E1C-4AAB-9965-61EEC5BE5663}" destId="{D143BBC2-1DC7-4B36-A55A-894E182F8206}" srcOrd="0" destOrd="0" presId="urn:microsoft.com/office/officeart/2005/8/layout/radial1"/>
    <dgm:cxn modelId="{C68D6735-398E-494C-A0B3-C260AEC9DF0A}" type="presParOf" srcId="{3A36C42F-DC98-4EB7-9E30-62E70688BADD}" destId="{A94B4EA4-FE0F-4EE3-817A-B1E2283ECF10}" srcOrd="8" destOrd="0" presId="urn:microsoft.com/office/officeart/2005/8/layout/radial1"/>
    <dgm:cxn modelId="{E998563E-D99E-4CF6-831F-70E16E56ED1C}" type="presParOf" srcId="{3A36C42F-DC98-4EB7-9E30-62E70688BADD}" destId="{3A7AB222-4BF1-44DE-95D0-FB664F3A130A}" srcOrd="9" destOrd="0" presId="urn:microsoft.com/office/officeart/2005/8/layout/radial1"/>
    <dgm:cxn modelId="{A22A130C-C247-43F5-833F-46555F32D5CC}" type="presParOf" srcId="{3A7AB222-4BF1-44DE-95D0-FB664F3A130A}" destId="{364C8520-E1F2-4850-AE1F-7DB845DD3355}" srcOrd="0" destOrd="0" presId="urn:microsoft.com/office/officeart/2005/8/layout/radial1"/>
    <dgm:cxn modelId="{14542B1C-531E-45D6-8FAE-EA6687B0ACC2}" type="presParOf" srcId="{3A36C42F-DC98-4EB7-9E30-62E70688BADD}" destId="{4F15423E-22EC-4356-9ABA-728D1CCEF79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1006475"/>
            <a:ext cx="4594225" cy="3446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5437" cy="3824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 smtClean="0"/>
          </a:p>
        </p:txBody>
      </p:sp>
    </p:spTree>
    <p:extLst>
      <p:ext uri="{BB962C8B-B14F-4D97-AF65-F5344CB8AC3E}">
        <p14:creationId xmlns:p14="http://schemas.microsoft.com/office/powerpoint/2010/main" val="227318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pl-PL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10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pl-PL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63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1440757" y="860771"/>
            <a:ext cx="4170990" cy="29488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84" tIns="40092" rIns="80184" bIns="40092" anchor="ctr"/>
          <a:lstStyle/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pl-PL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/>
          </p:nvPr>
        </p:nvSpPr>
        <p:spPr>
          <a:xfrm>
            <a:off x="1076246" y="4094774"/>
            <a:ext cx="4907216" cy="3273376"/>
          </a:xfrm>
          <a:noFill/>
          <a:ln/>
        </p:spPr>
        <p:txBody>
          <a:bodyPr wrap="none" anchor="ctr"/>
          <a:lstStyle/>
          <a:p>
            <a:endParaRPr lang="pl-PL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495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Przy okazji tego slajdu trzeba podkreślić,</a:t>
            </a:r>
            <a:r>
              <a:rPr lang="pl-PL" baseline="0" dirty="0" smtClean="0"/>
              <a:t> że w centrum procesu rewitalizacji stoi człowiek, czyli planują działania musimy mieć na uwadze, że przede wszystkim powinny one rozwiązywać problemy społeczne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903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1662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9654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 userDrawn="1"/>
        </p:nvSpPr>
        <p:spPr>
          <a:xfrm>
            <a:off x="8136282" y="6875481"/>
            <a:ext cx="1667060" cy="47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6047" y="2430454"/>
            <a:ext cx="8412224" cy="1538375"/>
          </a:xfr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pl-PL" sz="5300" b="1" dirty="0">
                <a:solidFill>
                  <a:schemeClr val="tx2"/>
                </a:solidFill>
                <a:latin typeface="eurofurence light" pitchFamily="34" charset="0"/>
                <a:ea typeface="+mj-ea"/>
                <a:cs typeface="+mj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03111" y="4283816"/>
            <a:ext cx="7065160" cy="1321658"/>
          </a:xfrm>
        </p:spPr>
        <p:txBody>
          <a:bodyPr/>
          <a:lstStyle>
            <a:lvl1pPr marL="0" indent="0"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l-PL" sz="2600" b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marL="503920" indent="0" algn="ctr">
              <a:buNone/>
              <a:defRPr/>
            </a:lvl2pPr>
            <a:lvl3pPr marL="1007838" indent="0" algn="ctr">
              <a:buNone/>
              <a:defRPr/>
            </a:lvl3pPr>
            <a:lvl4pPr marL="1511758" indent="0" algn="ctr">
              <a:buNone/>
              <a:defRPr/>
            </a:lvl4pPr>
            <a:lvl5pPr marL="2015677" indent="0" algn="ctr">
              <a:buNone/>
              <a:defRPr/>
            </a:lvl5pPr>
            <a:lvl6pPr marL="2519597" indent="0" algn="ctr">
              <a:buNone/>
              <a:defRPr/>
            </a:lvl6pPr>
            <a:lvl7pPr marL="3023515" indent="0" algn="ctr">
              <a:buNone/>
              <a:defRPr/>
            </a:lvl7pPr>
            <a:lvl8pPr marL="3527435" indent="0" algn="ctr">
              <a:buNone/>
              <a:defRPr/>
            </a:lvl8pPr>
            <a:lvl9pPr marL="4031354" indent="0" algn="ctr">
              <a:buNone/>
              <a:defRPr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7" name="Symbol zastępczy tekstu 25"/>
          <p:cNvSpPr>
            <a:spLocks noGrp="1"/>
          </p:cNvSpPr>
          <p:nvPr>
            <p:ph type="body" sz="quarter" idx="13" hasCustomPrompt="1"/>
          </p:nvPr>
        </p:nvSpPr>
        <p:spPr>
          <a:xfrm>
            <a:off x="7342443" y="5843600"/>
            <a:ext cx="2619666" cy="555628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2000">
                <a:latin typeface="Calibri" pitchFamily="34" charset="0"/>
              </a:defRPr>
            </a:lvl1pPr>
          </a:lstStyle>
          <a:p>
            <a:pPr lvl="0"/>
            <a:r>
              <a:rPr lang="pl-PL" dirty="0" smtClean="0"/>
              <a:t>Autor prezentacji</a:t>
            </a:r>
          </a:p>
        </p:txBody>
      </p:sp>
      <p:pic>
        <p:nvPicPr>
          <p:cNvPr id="8" name="Obraz 7" descr="Logo pion małe.emf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09504" y="6875483"/>
            <a:ext cx="793838" cy="617781"/>
          </a:xfrm>
          <a:prstGeom prst="rect">
            <a:avLst/>
          </a:prstGeom>
        </p:spPr>
      </p:pic>
      <p:grpSp>
        <p:nvGrpSpPr>
          <p:cNvPr id="4" name="Grupa 9"/>
          <p:cNvGrpSpPr/>
          <p:nvPr userDrawn="1"/>
        </p:nvGrpSpPr>
        <p:grpSpPr>
          <a:xfrm>
            <a:off x="0" y="446067"/>
            <a:ext cx="3532020" cy="7113608"/>
            <a:chOff x="0" y="404664"/>
            <a:chExt cx="3203848" cy="6453336"/>
          </a:xfrm>
        </p:grpSpPr>
        <p:sp>
          <p:nvSpPr>
            <p:cNvPr id="11" name="Schemat blokowy: proces 10"/>
            <p:cNvSpPr/>
            <p:nvPr userDrawn="1"/>
          </p:nvSpPr>
          <p:spPr>
            <a:xfrm>
              <a:off x="0" y="404664"/>
              <a:ext cx="2555776" cy="6453336"/>
            </a:xfrm>
            <a:prstGeom prst="flowChartProcess">
              <a:avLst/>
            </a:prstGeom>
            <a:solidFill>
              <a:schemeClr val="bg1">
                <a:lumMod val="75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Schemat blokowy: proces 11"/>
            <p:cNvSpPr/>
            <p:nvPr userDrawn="1"/>
          </p:nvSpPr>
          <p:spPr>
            <a:xfrm>
              <a:off x="2555776" y="404664"/>
              <a:ext cx="648072" cy="6453336"/>
            </a:xfrm>
            <a:prstGeom prst="flowChartProcess">
              <a:avLst/>
            </a:prstGeom>
            <a:solidFill>
              <a:srgbClr val="FFC000">
                <a:alpha val="16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5" name="Prostokąt 4"/>
          <p:cNvSpPr/>
          <p:nvPr userDrawn="1"/>
        </p:nvSpPr>
        <p:spPr>
          <a:xfrm>
            <a:off x="6624488" y="6839826"/>
            <a:ext cx="1800200" cy="640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 userDrawn="1"/>
        </p:nvSpPr>
        <p:spPr>
          <a:xfrm>
            <a:off x="1785576" y="1557325"/>
            <a:ext cx="6509473" cy="4502973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algn="ctr"/>
            <a:r>
              <a:rPr lang="pl-PL" sz="6600" dirty="0" smtClean="0">
                <a:latin typeface="eurofurence light" pitchFamily="34" charset="0"/>
              </a:rPr>
              <a:t>Dziękujemy</a:t>
            </a:r>
            <a:r>
              <a:rPr lang="pl-PL" sz="6600" baseline="0" dirty="0" smtClean="0">
                <a:latin typeface="eurofurence light" pitchFamily="34" charset="0"/>
              </a:rPr>
              <a:t> za uwagę</a:t>
            </a:r>
            <a:endParaRPr lang="pl-PL" sz="6600" dirty="0" smtClean="0">
              <a:latin typeface="eurofurence light" pitchFamily="34" charset="0"/>
            </a:endParaRPr>
          </a:p>
          <a:p>
            <a:pPr algn="ctr"/>
            <a:endParaRPr lang="pl-PL" sz="4000" dirty="0" smtClean="0">
              <a:latin typeface="eurofurence light" pitchFamily="34" charset="0"/>
            </a:endParaRPr>
          </a:p>
          <a:p>
            <a:pPr algn="ctr"/>
            <a:endParaRPr lang="pl-PL" sz="4000" dirty="0" smtClean="0">
              <a:latin typeface="eurofurence light" pitchFamily="34" charset="0"/>
            </a:endParaRPr>
          </a:p>
          <a:p>
            <a:pPr algn="ctr"/>
            <a:r>
              <a:rPr lang="pl-PL" sz="2200" b="1" dirty="0" smtClean="0">
                <a:latin typeface="+mn-lt"/>
              </a:rPr>
              <a:t>ResPublic</a:t>
            </a:r>
            <a:r>
              <a:rPr lang="pl-PL" sz="2200" b="1" baseline="0" dirty="0" smtClean="0">
                <a:latin typeface="+mn-lt"/>
              </a:rPr>
              <a:t> sp. z o.o.</a:t>
            </a:r>
          </a:p>
          <a:p>
            <a:pPr lvl="0" algn="ctr"/>
            <a:r>
              <a:rPr lang="pl-PL" sz="2000" dirty="0" smtClean="0"/>
              <a:t>ul. Trębacka 4</a:t>
            </a:r>
          </a:p>
          <a:p>
            <a:pPr lvl="0" algn="ctr"/>
            <a:r>
              <a:rPr lang="pl-PL" sz="2000" dirty="0" smtClean="0"/>
              <a:t>00-074 Warszawa</a:t>
            </a:r>
          </a:p>
          <a:p>
            <a:pPr lvl="0" algn="ctr"/>
            <a:r>
              <a:rPr lang="pl-PL" sz="2000" dirty="0" smtClean="0"/>
              <a:t>Tel. +48 22 630 98 34</a:t>
            </a:r>
          </a:p>
          <a:p>
            <a:pPr lvl="0" algn="ctr"/>
            <a:r>
              <a:rPr lang="pl-PL" sz="2000" dirty="0" smtClean="0"/>
              <a:t>Fax. +48 22 630 95 57</a:t>
            </a:r>
          </a:p>
          <a:p>
            <a:pPr lvl="0" algn="ctr"/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biuro@respublic.pl</a:t>
            </a:r>
          </a:p>
          <a:p>
            <a:pPr lvl="0" algn="ctr"/>
            <a:r>
              <a:rPr lang="pl-PL" sz="2000" dirty="0" err="1" smtClean="0">
                <a:solidFill>
                  <a:schemeClr val="accent6">
                    <a:lumMod val="75000"/>
                  </a:schemeClr>
                </a:solidFill>
              </a:rPr>
              <a:t>www.respublic.pl</a:t>
            </a:r>
            <a:endParaRPr lang="pl-PL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92628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>
              <a:defRPr sz="1300"/>
            </a:lvl1pPr>
          </a:lstStyle>
          <a:p>
            <a:endParaRPr lang="pl-PL" dirty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802161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 marL="0" algn="l" defTabSz="1007838" rtl="0" eaLnBrk="1" latinLnBrk="0" hangingPunct="1">
              <a:defRPr lang="pl-PL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AD56900-26EE-47C1-83BE-E1EC57076ACD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Picture 2" descr="http://miastolezajsk.pl/FCK/herb_jp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20" y="6839553"/>
            <a:ext cx="507335" cy="58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zej\Pictures\RF\iStock_000008792503Small - Kopia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75384" y="2509830"/>
            <a:ext cx="4052923" cy="354388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8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5435" y="1398575"/>
            <a:ext cx="5477484" cy="5080032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92628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>
              <a:defRPr sz="1300"/>
            </a:lvl1pPr>
          </a:lstStyle>
          <a:p>
            <a:endParaRPr lang="pl-PL" dirty="0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802161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 marL="0" algn="l" defTabSz="1007838" rtl="0" eaLnBrk="1" latinLnBrk="0" hangingPunct="1">
              <a:defRPr lang="pl-PL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AD56900-26EE-47C1-83BE-E1EC57076ACD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Picture 2" descr="http://miastolezajsk.pl/FCK/herb_jpg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20" y="6839553"/>
            <a:ext cx="507335" cy="58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ie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grpSp>
        <p:nvGrpSpPr>
          <p:cNvPr id="3" name="Gruppieren 10"/>
          <p:cNvGrpSpPr/>
          <p:nvPr userDrawn="1"/>
        </p:nvGrpSpPr>
        <p:grpSpPr>
          <a:xfrm>
            <a:off x="1229889" y="2351079"/>
            <a:ext cx="3699453" cy="3730648"/>
            <a:chOff x="1979518" y="1061926"/>
            <a:chExt cx="4534093" cy="4548357"/>
          </a:xfrm>
          <a:solidFill>
            <a:schemeClr val="bg1">
              <a:lumMod val="65000"/>
            </a:schemeClr>
          </a:solidFill>
          <a:effectLst>
            <a:outerShdw blurRad="723900" dist="50800" dir="6120000" algn="ctr" rotWithShape="0">
              <a:srgbClr val="000000">
                <a:alpha val="57000"/>
              </a:srgbClr>
            </a:outerShdw>
          </a:effectLst>
          <a:scene3d>
            <a:camera prst="perspectiveFront" fov="5400000">
              <a:rot lat="19653974" lon="19492282" rev="1671675"/>
            </a:camera>
            <a:lightRig rig="threePt" dir="t"/>
          </a:scene3d>
        </p:grpSpPr>
        <p:sp>
          <p:nvSpPr>
            <p:cNvPr id="7" name="Träne 6"/>
            <p:cNvSpPr/>
            <p:nvPr/>
          </p:nvSpPr>
          <p:spPr>
            <a:xfrm>
              <a:off x="1979518" y="3425883"/>
              <a:ext cx="2184400" cy="2184400"/>
            </a:xfrm>
            <a:prstGeom prst="teardrop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8" name="Träne 7"/>
            <p:cNvSpPr/>
            <p:nvPr/>
          </p:nvSpPr>
          <p:spPr>
            <a:xfrm flipH="1">
              <a:off x="4329209" y="3425883"/>
              <a:ext cx="2184400" cy="2184400"/>
            </a:xfrm>
            <a:prstGeom prst="teardrop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800" dirty="0" err="1" smtClean="0"/>
                <a:t>Lorem</a:t>
              </a:r>
              <a:r>
                <a:rPr lang="pl-PL" sz="1800" dirty="0" smtClean="0"/>
                <a:t> </a:t>
              </a:r>
              <a:r>
                <a:rPr lang="pl-PL" sz="1800" dirty="0" err="1" smtClean="0"/>
                <a:t>impus</a:t>
              </a:r>
              <a:r>
                <a:rPr lang="pl-PL" sz="1800" dirty="0" smtClean="0"/>
                <a:t> </a:t>
              </a:r>
              <a:r>
                <a:rPr lang="pl-PL" sz="1800" dirty="0" err="1" smtClean="0"/>
                <a:t>deo</a:t>
              </a:r>
              <a:endParaRPr lang="de-DE" sz="1800" dirty="0"/>
            </a:p>
          </p:txBody>
        </p:sp>
        <p:sp>
          <p:nvSpPr>
            <p:cNvPr id="9" name="Träne 8"/>
            <p:cNvSpPr/>
            <p:nvPr/>
          </p:nvSpPr>
          <p:spPr>
            <a:xfrm flipV="1">
              <a:off x="1979518" y="1061926"/>
              <a:ext cx="2184400" cy="2184400"/>
            </a:xfrm>
            <a:prstGeom prst="teardrop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1800" dirty="0"/>
            </a:p>
          </p:txBody>
        </p:sp>
        <p:sp>
          <p:nvSpPr>
            <p:cNvPr id="10" name="Träne 9"/>
            <p:cNvSpPr/>
            <p:nvPr/>
          </p:nvSpPr>
          <p:spPr>
            <a:xfrm flipH="1" flipV="1">
              <a:off x="4329210" y="1061926"/>
              <a:ext cx="2184401" cy="2184400"/>
            </a:xfrm>
            <a:prstGeom prst="teardrop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1800" dirty="0"/>
            </a:p>
          </p:txBody>
        </p:sp>
      </p:grpSp>
      <p:sp>
        <p:nvSpPr>
          <p:cNvPr id="11" name="Symbol zastępczy zawartości 3"/>
          <p:cNvSpPr>
            <a:spLocks noGrp="1"/>
          </p:cNvSpPr>
          <p:nvPr>
            <p:ph sz="half" idx="2"/>
          </p:nvPr>
        </p:nvSpPr>
        <p:spPr>
          <a:xfrm>
            <a:off x="5595999" y="1398574"/>
            <a:ext cx="3980595" cy="500065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14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92628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>
              <a:defRPr sz="1300"/>
            </a:lvl1pPr>
          </a:lstStyle>
          <a:p>
            <a:endParaRPr lang="pl-PL" dirty="0"/>
          </a:p>
        </p:txBody>
      </p:sp>
      <p:sp>
        <p:nvSpPr>
          <p:cNvPr id="1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802161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 marL="0" algn="l" defTabSz="1007838" rtl="0" eaLnBrk="1" latinLnBrk="0" hangingPunct="1">
              <a:defRPr lang="pl-PL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AD56900-26EE-47C1-83BE-E1EC57076ACD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2" name="Picture 2" descr="http://miastolezajsk.pl/FCK/herb_jp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20" y="6839553"/>
            <a:ext cx="507335" cy="58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11" name="Symbol zastępczy zawartości 3"/>
          <p:cNvSpPr>
            <a:spLocks noGrp="1"/>
          </p:cNvSpPr>
          <p:nvPr>
            <p:ph sz="half" idx="2"/>
          </p:nvPr>
        </p:nvSpPr>
        <p:spPr>
          <a:xfrm>
            <a:off x="5595999" y="1398573"/>
            <a:ext cx="3980595" cy="500065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graphicFrame>
        <p:nvGraphicFramePr>
          <p:cNvPr id="12" name="Wykres 11"/>
          <p:cNvGraphicFramePr/>
          <p:nvPr userDrawn="1"/>
        </p:nvGraphicFramePr>
        <p:xfrm>
          <a:off x="515436" y="1954201"/>
          <a:ext cx="5001181" cy="4445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92628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>
              <a:defRPr sz="1300"/>
            </a:lvl1pPr>
          </a:lstStyle>
          <a:p>
            <a:endParaRPr lang="pl-PL" dirty="0"/>
          </a:p>
        </p:txBody>
      </p:sp>
      <p:sp>
        <p:nvSpPr>
          <p:cNvPr id="10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802161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 marL="0" algn="l" defTabSz="1007838" rtl="0" eaLnBrk="1" latinLnBrk="0" hangingPunct="1">
              <a:defRPr lang="pl-PL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AD56900-26EE-47C1-83BE-E1EC57076ACD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Picture 2" descr="http://miastolezajsk.pl/FCK/herb_jpg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20" y="6839553"/>
            <a:ext cx="507335" cy="58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44"/>
          <p:cNvGrpSpPr/>
          <p:nvPr userDrawn="1"/>
        </p:nvGrpSpPr>
        <p:grpSpPr>
          <a:xfrm>
            <a:off x="2658799" y="1160446"/>
            <a:ext cx="4604263" cy="4841905"/>
            <a:chOff x="4937130" y="2033588"/>
            <a:chExt cx="2782887" cy="3000375"/>
          </a:xfrm>
          <a:solidFill>
            <a:schemeClr val="bg1">
              <a:lumMod val="65000"/>
            </a:schemeClr>
          </a:solidFill>
          <a:effectLst>
            <a:outerShdw blurRad="635000" dist="50800" dir="6720000" algn="ctr" rotWithShape="0">
              <a:srgbClr val="000000">
                <a:alpha val="80000"/>
              </a:srgbClr>
            </a:outerShdw>
          </a:effectLst>
          <a:scene3d>
            <a:camera prst="perspectiveFront" fov="5400000">
              <a:rot lat="18609801" lon="17965058" rev="3904819"/>
            </a:camera>
            <a:lightRig rig="threePt" dir="t"/>
          </a:scene3d>
        </p:grpSpPr>
        <p:sp>
          <p:nvSpPr>
            <p:cNvPr id="6" name="Freeform 50"/>
            <p:cNvSpPr>
              <a:spLocks/>
            </p:cNvSpPr>
            <p:nvPr/>
          </p:nvSpPr>
          <p:spPr bwMode="gray">
            <a:xfrm>
              <a:off x="4937130" y="2033588"/>
              <a:ext cx="1730375" cy="2087562"/>
            </a:xfrm>
            <a:custGeom>
              <a:avLst/>
              <a:gdLst>
                <a:gd name="T0" fmla="*/ 2147483647 w 365"/>
                <a:gd name="T1" fmla="*/ 1004079605 h 437"/>
                <a:gd name="T2" fmla="*/ 2147483647 w 365"/>
                <a:gd name="T3" fmla="*/ 502042191 h 437"/>
                <a:gd name="T4" fmla="*/ 2147483647 w 365"/>
                <a:gd name="T5" fmla="*/ 0 h 437"/>
                <a:gd name="T6" fmla="*/ 2147483647 w 365"/>
                <a:gd name="T7" fmla="*/ 981259729 h 437"/>
                <a:gd name="T8" fmla="*/ 0 w 365"/>
                <a:gd name="T9" fmla="*/ 2147483647 h 437"/>
                <a:gd name="T10" fmla="*/ 404547466 w 365"/>
                <a:gd name="T11" fmla="*/ 2147483647 h 437"/>
                <a:gd name="T12" fmla="*/ 898989068 w 365"/>
                <a:gd name="T13" fmla="*/ 2147483647 h 437"/>
                <a:gd name="T14" fmla="*/ 2147483647 w 365"/>
                <a:gd name="T15" fmla="*/ 2147483647 h 437"/>
                <a:gd name="T16" fmla="*/ 2147483647 w 365"/>
                <a:gd name="T17" fmla="*/ 2147483647 h 437"/>
                <a:gd name="T18" fmla="*/ 2147483647 w 365"/>
                <a:gd name="T19" fmla="*/ 2147483647 h 437"/>
                <a:gd name="T20" fmla="*/ 2147483647 w 365"/>
                <a:gd name="T21" fmla="*/ 2147483647 h 437"/>
                <a:gd name="T22" fmla="*/ 2147483647 w 365"/>
                <a:gd name="T23" fmla="*/ 2147483647 h 437"/>
                <a:gd name="T24" fmla="*/ 2147483647 w 365"/>
                <a:gd name="T25" fmla="*/ 2147483647 h 437"/>
                <a:gd name="T26" fmla="*/ 2147483647 w 365"/>
                <a:gd name="T27" fmla="*/ 2147483647 h 437"/>
                <a:gd name="T28" fmla="*/ 2147483647 w 365"/>
                <a:gd name="T29" fmla="*/ 1004079605 h 4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5"/>
                <a:gd name="T46" fmla="*/ 0 h 437"/>
                <a:gd name="T47" fmla="*/ 365 w 365"/>
                <a:gd name="T48" fmla="*/ 437 h 4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5" h="437">
                  <a:moveTo>
                    <a:pt x="322" y="44"/>
                  </a:moveTo>
                  <a:cubicBezTo>
                    <a:pt x="304" y="22"/>
                    <a:pt x="304" y="22"/>
                    <a:pt x="304" y="22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127" y="46"/>
                    <a:pt x="0" y="176"/>
                    <a:pt x="0" y="335"/>
                  </a:cubicBezTo>
                  <a:cubicBezTo>
                    <a:pt x="0" y="371"/>
                    <a:pt x="6" y="405"/>
                    <a:pt x="18" y="437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100" y="342"/>
                    <a:pt x="105" y="289"/>
                    <a:pt x="132" y="242"/>
                  </a:cubicBezTo>
                  <a:cubicBezTo>
                    <a:pt x="165" y="185"/>
                    <a:pt x="224" y="152"/>
                    <a:pt x="286" y="149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304" y="169"/>
                    <a:pt x="304" y="169"/>
                    <a:pt x="304" y="169"/>
                  </a:cubicBezTo>
                  <a:cubicBezTo>
                    <a:pt x="319" y="151"/>
                    <a:pt x="319" y="151"/>
                    <a:pt x="319" y="151"/>
                  </a:cubicBezTo>
                  <a:cubicBezTo>
                    <a:pt x="365" y="96"/>
                    <a:pt x="365" y="96"/>
                    <a:pt x="365" y="96"/>
                  </a:cubicBezTo>
                  <a:lnTo>
                    <a:pt x="322" y="44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/>
            </a:p>
          </p:txBody>
        </p:sp>
        <p:sp>
          <p:nvSpPr>
            <p:cNvPr id="7" name="Freeform 51"/>
            <p:cNvSpPr>
              <a:spLocks/>
            </p:cNvSpPr>
            <p:nvPr/>
          </p:nvSpPr>
          <p:spPr bwMode="gray">
            <a:xfrm>
              <a:off x="4965705" y="3906838"/>
              <a:ext cx="2428875" cy="1127125"/>
            </a:xfrm>
            <a:custGeom>
              <a:avLst/>
              <a:gdLst>
                <a:gd name="T0" fmla="*/ 2147483647 w 512"/>
                <a:gd name="T1" fmla="*/ 2147483647 h 236"/>
                <a:gd name="T2" fmla="*/ 2147483647 w 512"/>
                <a:gd name="T3" fmla="*/ 1596682593 h 236"/>
                <a:gd name="T4" fmla="*/ 2147483647 w 512"/>
                <a:gd name="T5" fmla="*/ 2147483647 h 236"/>
                <a:gd name="T6" fmla="*/ 2147483647 w 512"/>
                <a:gd name="T7" fmla="*/ 958008541 h 236"/>
                <a:gd name="T8" fmla="*/ 2147483647 w 512"/>
                <a:gd name="T9" fmla="*/ 479004271 h 236"/>
                <a:gd name="T10" fmla="*/ 2147483647 w 512"/>
                <a:gd name="T11" fmla="*/ 364954533 h 236"/>
                <a:gd name="T12" fmla="*/ 2147483647 w 512"/>
                <a:gd name="T13" fmla="*/ 273714669 h 236"/>
                <a:gd name="T14" fmla="*/ 967697791 w 512"/>
                <a:gd name="T15" fmla="*/ 0 h 236"/>
                <a:gd name="T16" fmla="*/ 450091344 w 512"/>
                <a:gd name="T17" fmla="*/ 1459822909 h 236"/>
                <a:gd name="T18" fmla="*/ 225045672 w 512"/>
                <a:gd name="T19" fmla="*/ 2052876767 h 236"/>
                <a:gd name="T20" fmla="*/ 0 w 512"/>
                <a:gd name="T21" fmla="*/ 2147483647 h 236"/>
                <a:gd name="T22" fmla="*/ 810162552 w 512"/>
                <a:gd name="T23" fmla="*/ 2147483647 h 236"/>
                <a:gd name="T24" fmla="*/ 2147483647 w 512"/>
                <a:gd name="T25" fmla="*/ 2147483647 h 236"/>
                <a:gd name="T26" fmla="*/ 2147483647 w 512"/>
                <a:gd name="T27" fmla="*/ 2147483647 h 236"/>
                <a:gd name="T28" fmla="*/ 2147483647 w 512"/>
                <a:gd name="T29" fmla="*/ 2147483647 h 2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2"/>
                <a:gd name="T46" fmla="*/ 0 h 236"/>
                <a:gd name="T47" fmla="*/ 512 w 512"/>
                <a:gd name="T48" fmla="*/ 236 h 2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2" h="236">
                  <a:moveTo>
                    <a:pt x="449" y="141"/>
                  </a:moveTo>
                  <a:cubicBezTo>
                    <a:pt x="422" y="70"/>
                    <a:pt x="422" y="70"/>
                    <a:pt x="422" y="70"/>
                  </a:cubicBezTo>
                  <a:cubicBezTo>
                    <a:pt x="365" y="132"/>
                    <a:pt x="270" y="148"/>
                    <a:pt x="194" y="104"/>
                  </a:cubicBezTo>
                  <a:cubicBezTo>
                    <a:pt x="166" y="89"/>
                    <a:pt x="145" y="67"/>
                    <a:pt x="129" y="42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88" y="180"/>
                    <a:pt x="181" y="236"/>
                    <a:pt x="287" y="236"/>
                  </a:cubicBezTo>
                  <a:cubicBezTo>
                    <a:pt x="377" y="236"/>
                    <a:pt x="458" y="195"/>
                    <a:pt x="512" y="130"/>
                  </a:cubicBezTo>
                  <a:lnTo>
                    <a:pt x="449" y="141"/>
                  </a:ln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/>
            </a:p>
          </p:txBody>
        </p:sp>
        <p:sp>
          <p:nvSpPr>
            <p:cNvPr id="8" name="Freeform 52"/>
            <p:cNvSpPr>
              <a:spLocks/>
            </p:cNvSpPr>
            <p:nvPr/>
          </p:nvSpPr>
          <p:spPr bwMode="gray">
            <a:xfrm>
              <a:off x="6521455" y="2259013"/>
              <a:ext cx="1198562" cy="2244725"/>
            </a:xfrm>
            <a:custGeom>
              <a:avLst/>
              <a:gdLst>
                <a:gd name="T0" fmla="*/ 2147483647 w 252"/>
                <a:gd name="T1" fmla="*/ 2147483647 h 470"/>
                <a:gd name="T2" fmla="*/ 2147483647 w 252"/>
                <a:gd name="T3" fmla="*/ 2147483647 h 470"/>
                <a:gd name="T4" fmla="*/ 180973380 w 252"/>
                <a:gd name="T5" fmla="*/ 0 h 470"/>
                <a:gd name="T6" fmla="*/ 1108451094 w 252"/>
                <a:gd name="T7" fmla="*/ 1117705898 h 470"/>
                <a:gd name="T8" fmla="*/ 0 w 252"/>
                <a:gd name="T9" fmla="*/ 2147483647 h 470"/>
                <a:gd name="T10" fmla="*/ 1176312516 w 252"/>
                <a:gd name="T11" fmla="*/ 2147483647 h 470"/>
                <a:gd name="T12" fmla="*/ 2147483647 w 252"/>
                <a:gd name="T13" fmla="*/ 2147483647 h 470"/>
                <a:gd name="T14" fmla="*/ 1968062703 w 252"/>
                <a:gd name="T15" fmla="*/ 2147483647 h 470"/>
                <a:gd name="T16" fmla="*/ 2147483647 w 252"/>
                <a:gd name="T17" fmla="*/ 2147483647 h 470"/>
                <a:gd name="T18" fmla="*/ 2147483647 w 252"/>
                <a:gd name="T19" fmla="*/ 2147483647 h 470"/>
                <a:gd name="T20" fmla="*/ 2147483647 w 252"/>
                <a:gd name="T21" fmla="*/ 2147483647 h 470"/>
                <a:gd name="T22" fmla="*/ 2147483647 w 252"/>
                <a:gd name="T23" fmla="*/ 2147483647 h 470"/>
                <a:gd name="T24" fmla="*/ 2147483647 w 252"/>
                <a:gd name="T25" fmla="*/ 2147483647 h 470"/>
                <a:gd name="T26" fmla="*/ 2147483647 w 252"/>
                <a:gd name="T27" fmla="*/ 2147483647 h 470"/>
                <a:gd name="T28" fmla="*/ 2147483647 w 252"/>
                <a:gd name="T29" fmla="*/ 2147483647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"/>
                <a:gd name="T46" fmla="*/ 0 h 470"/>
                <a:gd name="T47" fmla="*/ 252 w 252"/>
                <a:gd name="T48" fmla="*/ 470 h 4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" h="470">
                  <a:moveTo>
                    <a:pt x="216" y="429"/>
                  </a:moveTo>
                  <a:cubicBezTo>
                    <a:pt x="238" y="387"/>
                    <a:pt x="251" y="339"/>
                    <a:pt x="251" y="288"/>
                  </a:cubicBezTo>
                  <a:cubicBezTo>
                    <a:pt x="251" y="144"/>
                    <a:pt x="146" y="23"/>
                    <a:pt x="8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8" y="111"/>
                    <a:pt x="35" y="118"/>
                    <a:pt x="52" y="127"/>
                  </a:cubicBezTo>
                  <a:cubicBezTo>
                    <a:pt x="139" y="177"/>
                    <a:pt x="170" y="287"/>
                    <a:pt x="123" y="375"/>
                  </a:cubicBezTo>
                  <a:cubicBezTo>
                    <a:pt x="87" y="354"/>
                    <a:pt x="87" y="354"/>
                    <a:pt x="87" y="354"/>
                  </a:cubicBezTo>
                  <a:cubicBezTo>
                    <a:pt x="97" y="381"/>
                    <a:pt x="97" y="381"/>
                    <a:pt x="97" y="381"/>
                  </a:cubicBezTo>
                  <a:cubicBezTo>
                    <a:pt x="105" y="403"/>
                    <a:pt x="105" y="403"/>
                    <a:pt x="105" y="403"/>
                  </a:cubicBezTo>
                  <a:cubicBezTo>
                    <a:pt x="130" y="470"/>
                    <a:pt x="130" y="470"/>
                    <a:pt x="130" y="470"/>
                  </a:cubicBezTo>
                  <a:cubicBezTo>
                    <a:pt x="197" y="459"/>
                    <a:pt x="197" y="459"/>
                    <a:pt x="197" y="459"/>
                  </a:cubicBezTo>
                  <a:cubicBezTo>
                    <a:pt x="224" y="454"/>
                    <a:pt x="224" y="454"/>
                    <a:pt x="224" y="454"/>
                  </a:cubicBezTo>
                  <a:cubicBezTo>
                    <a:pt x="252" y="450"/>
                    <a:pt x="252" y="450"/>
                    <a:pt x="252" y="450"/>
                  </a:cubicBezTo>
                  <a:lnTo>
                    <a:pt x="216" y="429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/>
            </a:p>
          </p:txBody>
        </p:sp>
      </p:grpSp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515436" y="446069"/>
            <a:ext cx="9072563" cy="8784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9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92628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>
              <a:defRPr sz="1300"/>
            </a:lvl1pPr>
          </a:lstStyle>
          <a:p>
            <a:endParaRPr lang="pl-PL" dirty="0"/>
          </a:p>
        </p:txBody>
      </p:sp>
      <p:sp>
        <p:nvSpPr>
          <p:cNvPr id="13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802161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 marL="0" algn="l" defTabSz="1007838" rtl="0" eaLnBrk="1" latinLnBrk="0" hangingPunct="1">
              <a:defRPr lang="pl-PL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AD56900-26EE-47C1-83BE-E1EC57076ACD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Picture 2" descr="http://miastolezajsk.pl/FCK/herb_jp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20" y="6839553"/>
            <a:ext cx="507335" cy="58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/>
          <p:cNvGraphicFramePr>
            <a:graphicFrameLocks noGrp="1"/>
          </p:cNvGraphicFramePr>
          <p:nvPr userDrawn="1"/>
        </p:nvGraphicFramePr>
        <p:xfrm>
          <a:off x="594821" y="1477950"/>
          <a:ext cx="8970369" cy="4927120"/>
        </p:xfrm>
        <a:graphic>
          <a:graphicData uri="http://schemas.openxmlformats.org/drawingml/2006/table">
            <a:tbl>
              <a:tblPr/>
              <a:tblGrid>
                <a:gridCol w="3845699"/>
                <a:gridCol w="1024934"/>
                <a:gridCol w="1024934"/>
                <a:gridCol w="1024934"/>
                <a:gridCol w="1024934"/>
                <a:gridCol w="1024934"/>
              </a:tblGrid>
              <a:tr h="3201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>
                          <a:solidFill>
                            <a:srgbClr val="3A3A3A"/>
                          </a:solidFill>
                          <a:latin typeface="Calibri"/>
                          <a:ea typeface="Calibri"/>
                          <a:cs typeface="Times New Roman"/>
                        </a:rPr>
                        <a:t>Oceniana funkcjonalność</a:t>
                      </a:r>
                      <a:endParaRPr lang="pl-PL" sz="1500" dirty="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>
                          <a:solidFill>
                            <a:srgbClr val="3A3A3A"/>
                          </a:solidFill>
                          <a:latin typeface="Calibri"/>
                          <a:ea typeface="Calibri"/>
                          <a:cs typeface="Times New Roman"/>
                        </a:rPr>
                        <a:t>Ocena</a:t>
                      </a:r>
                      <a:endParaRPr lang="pl-PL" sz="1500" dirty="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532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rgbClr val="3A3A3A"/>
                          </a:solidFill>
                          <a:latin typeface="Calibri"/>
                          <a:ea typeface="Calibri"/>
                          <a:cs typeface="Times New Roman"/>
                        </a:rPr>
                        <a:t>Bardzo niska</a:t>
                      </a:r>
                      <a:endParaRPr lang="pl-PL" sz="1500" dirty="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rgbClr val="3A3A3A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l-PL" sz="1500" dirty="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rgbClr val="3A3A3A"/>
                          </a:solidFill>
                          <a:latin typeface="Calibri"/>
                          <a:ea typeface="Calibri"/>
                          <a:cs typeface="Times New Roman"/>
                        </a:rPr>
                        <a:t>Niska</a:t>
                      </a:r>
                      <a:endParaRPr lang="pl-PL" sz="1500" dirty="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rgbClr val="3A3A3A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l-PL" sz="1500" dirty="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rgbClr val="3A3A3A"/>
                          </a:solidFill>
                          <a:latin typeface="Calibri"/>
                          <a:ea typeface="Calibri"/>
                          <a:cs typeface="Times New Roman"/>
                        </a:rPr>
                        <a:t>Przeciętna</a:t>
                      </a:r>
                      <a:endParaRPr lang="pl-PL" sz="1500" dirty="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rgbClr val="3A3A3A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l-PL" sz="1500" dirty="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rgbClr val="3A3A3A"/>
                          </a:solidFill>
                          <a:latin typeface="Calibri"/>
                          <a:ea typeface="Calibri"/>
                          <a:cs typeface="Times New Roman"/>
                        </a:rPr>
                        <a:t>Wysoka</a:t>
                      </a:r>
                      <a:endParaRPr lang="pl-PL" sz="1500" dirty="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rgbClr val="3A3A3A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l-PL" sz="1500" dirty="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rgbClr val="3A3A3A"/>
                          </a:solidFill>
                          <a:latin typeface="Calibri"/>
                          <a:ea typeface="Calibri"/>
                          <a:cs typeface="Times New Roman"/>
                        </a:rPr>
                        <a:t>Bardzo wysoka</a:t>
                      </a:r>
                      <a:endParaRPr lang="pl-PL" sz="1500" dirty="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rgbClr val="3A3A3A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l-PL" sz="1500" dirty="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32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rgbClr val="7E7E7E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Projektowanie procesu konsultacji odrębnie dla każdego tematu/projektu.</a:t>
                      </a:r>
                      <a:endParaRPr lang="pl-PL" sz="1500" dirty="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7E7E7E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51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rgbClr val="7E7E7E"/>
                          </a:solidFill>
                          <a:latin typeface="Calibri"/>
                          <a:ea typeface="Calibri"/>
                          <a:cs typeface="Times New Roman"/>
                        </a:rPr>
                        <a:t>Zarządzanie przebiegiem konsultacji (harmonogram, zasoby ludzkie, rzeczowe i finansowe).</a:t>
                      </a:r>
                      <a:endParaRPr lang="pl-PL" sz="1500" dirty="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7E7E7E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2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rgbClr val="7E7E7E"/>
                          </a:solidFill>
                          <a:latin typeface="Calibri"/>
                          <a:ea typeface="Calibri"/>
                          <a:cs typeface="Times New Roman"/>
                        </a:rPr>
                        <a:t>Udostępnianie dokumentacji i informacji dotyczących przedmiotu konsultacji.</a:t>
                      </a:r>
                      <a:endParaRPr lang="pl-PL" sz="1500" dirty="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32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rgbClr val="7E7E7E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Prowadzenie badań i analiz związanych z przedmiotem konsultacji.</a:t>
                      </a:r>
                      <a:endParaRPr lang="pl-PL" sz="1500" dirty="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7E7E7E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3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rgbClr val="7E7E7E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Prowadzenie konsultacji </a:t>
                      </a:r>
                      <a:r>
                        <a:rPr lang="pl-PL" sz="1300" dirty="0" err="1">
                          <a:solidFill>
                            <a:srgbClr val="7E7E7E"/>
                          </a:solidFill>
                          <a:latin typeface="Calibri"/>
                          <a:ea typeface="Calibri"/>
                          <a:cs typeface="Times New Roman"/>
                        </a:rPr>
                        <a:t>on-line</a:t>
                      </a:r>
                      <a:r>
                        <a:rPr lang="pl-PL" sz="1300" dirty="0">
                          <a:solidFill>
                            <a:srgbClr val="7E7E7E"/>
                          </a:solidFill>
                          <a:latin typeface="Calibri"/>
                          <a:ea typeface="Calibri"/>
                          <a:cs typeface="Times New Roman"/>
                        </a:rPr>
                        <a:t> (zbieranie: informacji, opinii, wniosków oraz stanowisk wobec proponowanych rozwiązań).</a:t>
                      </a:r>
                      <a:endParaRPr lang="pl-PL" sz="1500" dirty="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7E7E7E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53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solidFill>
                            <a:srgbClr val="7E7E7E"/>
                          </a:solidFill>
                          <a:latin typeface="Calibri"/>
                          <a:ea typeface="Calibri"/>
                          <a:cs typeface="Times New Roman"/>
                        </a:rPr>
                        <a:t>Dostęp do baz danych z wynikami własnych, wcześniejszych badań, analiz i konsultacji w celu dokonania analiz porównawczych</a:t>
                      </a:r>
                      <a:endParaRPr lang="pl-PL" sz="1500" dirty="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rgbClr val="7E7E7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89" marR="54689" marT="28861" marB="2886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515436" y="446069"/>
            <a:ext cx="9072563" cy="8784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6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92628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>
              <a:defRPr sz="1300"/>
            </a:lvl1pPr>
          </a:lstStyle>
          <a:p>
            <a:endParaRPr lang="pl-PL" dirty="0"/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802161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 marL="0" algn="l" defTabSz="1007838" rtl="0" eaLnBrk="1" latinLnBrk="0" hangingPunct="1">
              <a:defRPr lang="pl-PL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AD56900-26EE-47C1-83BE-E1EC57076ACD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Picture 2" descr="Herbmaly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4" y="6869878"/>
            <a:ext cx="499806" cy="60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92628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>
              <a:defRPr sz="1300"/>
            </a:lvl1pPr>
          </a:lstStyle>
          <a:p>
            <a:endParaRPr lang="pl-PL" dirty="0"/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802161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 marL="0" algn="l" defTabSz="1007838" rtl="0" eaLnBrk="1" latinLnBrk="0" hangingPunct="1">
              <a:defRPr lang="pl-PL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AD56900-26EE-47C1-83BE-E1EC57076ACD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26" name="Picture 2" descr="Herbmaly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4" y="6869878"/>
            <a:ext cx="499806" cy="60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6283" y="1398574"/>
            <a:ext cx="4452276" cy="500090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36569" y="1398574"/>
            <a:ext cx="4452276" cy="500090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92628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>
              <a:defRPr sz="1300"/>
            </a:lvl1pPr>
          </a:lstStyle>
          <a:p>
            <a:endParaRPr lang="pl-PL" dirty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802161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 marL="0" algn="l" defTabSz="1007838" rtl="0" eaLnBrk="1" latinLnBrk="0" hangingPunct="1">
              <a:defRPr lang="pl-PL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AD56900-26EE-47C1-83BE-E1EC57076ACD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Picture 2" descr="Herbmaly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4" y="6869878"/>
            <a:ext cx="499806" cy="60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031" y="1398573"/>
            <a:ext cx="4454027" cy="70521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031" y="2192329"/>
            <a:ext cx="4454027" cy="420690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0818" y="1398573"/>
            <a:ext cx="4455776" cy="705219"/>
          </a:xfrm>
        </p:spPr>
        <p:txBody>
          <a:bodyPr anchor="b"/>
          <a:lstStyle>
            <a:lvl1pPr marL="0" indent="0">
              <a:buNone/>
              <a:defRPr lang="pl-PL" sz="1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marL="0" lvl="0" indent="0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C49500"/>
              </a:buClr>
              <a:buFont typeface="Wingdings" pitchFamily="2" charset="2"/>
              <a:buNone/>
            </a:pPr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0818" y="2192329"/>
            <a:ext cx="4455776" cy="420690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515436" y="446069"/>
            <a:ext cx="9072563" cy="8784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10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92628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>
              <a:defRPr sz="1300"/>
            </a:lvl1pPr>
          </a:lstStyle>
          <a:p>
            <a:endParaRPr lang="pl-PL" dirty="0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802161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 marL="0" algn="l" defTabSz="1007838" rtl="0" eaLnBrk="1" latinLnBrk="0" hangingPunct="1">
              <a:defRPr lang="pl-PL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AD56900-26EE-47C1-83BE-E1EC57076ACD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3" name="Picture 2" descr="Herbmaly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4" y="6869878"/>
            <a:ext cx="499806" cy="60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5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92628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>
              <a:defRPr sz="1300"/>
            </a:lvl1pPr>
          </a:lstStyle>
          <a:p>
            <a:endParaRPr lang="pl-PL" dirty="0"/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802161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 marL="0" algn="l" defTabSz="1007838" rtl="0" eaLnBrk="1" latinLnBrk="0" hangingPunct="1">
              <a:defRPr lang="pl-PL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AD56900-26EE-47C1-83BE-E1EC57076ACD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Picture 2" descr="Herbmaly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4" y="6869878"/>
            <a:ext cx="499806" cy="60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l-PL" sz="5300" b="1" dirty="0">
                <a:solidFill>
                  <a:schemeClr val="tx2"/>
                </a:solidFill>
                <a:latin typeface="eurofurence light" pitchFamily="34" charset="0"/>
                <a:ea typeface="+mj-ea"/>
                <a:cs typeface="+mj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920" indent="0">
              <a:buNone/>
              <a:defRPr sz="2000"/>
            </a:lvl2pPr>
            <a:lvl3pPr marL="1007838" indent="0">
              <a:buNone/>
              <a:defRPr sz="1800"/>
            </a:lvl3pPr>
            <a:lvl4pPr marL="1511758" indent="0">
              <a:buNone/>
              <a:defRPr sz="1500"/>
            </a:lvl4pPr>
            <a:lvl5pPr marL="2015677" indent="0">
              <a:buNone/>
              <a:defRPr sz="1500"/>
            </a:lvl5pPr>
            <a:lvl6pPr marL="2519597" indent="0">
              <a:buNone/>
              <a:defRPr sz="1500"/>
            </a:lvl6pPr>
            <a:lvl7pPr marL="3023515" indent="0">
              <a:buNone/>
              <a:defRPr sz="1500"/>
            </a:lvl7pPr>
            <a:lvl8pPr marL="3527435" indent="0">
              <a:buNone/>
              <a:defRPr sz="1500"/>
            </a:lvl8pPr>
            <a:lvl9pPr marL="4031354" indent="0">
              <a:buNone/>
              <a:defRPr sz="15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Prostokąt 6"/>
          <p:cNvSpPr/>
          <p:nvPr userDrawn="1"/>
        </p:nvSpPr>
        <p:spPr>
          <a:xfrm>
            <a:off x="8136282" y="6875481"/>
            <a:ext cx="1667060" cy="47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 lang="pl-PL"/>
          </a:p>
        </p:txBody>
      </p:sp>
      <p:grpSp>
        <p:nvGrpSpPr>
          <p:cNvPr id="4" name="Grupa 14"/>
          <p:cNvGrpSpPr/>
          <p:nvPr userDrawn="1"/>
        </p:nvGrpSpPr>
        <p:grpSpPr>
          <a:xfrm>
            <a:off x="0" y="446067"/>
            <a:ext cx="3532020" cy="7113608"/>
            <a:chOff x="0" y="404664"/>
            <a:chExt cx="3203848" cy="6453336"/>
          </a:xfrm>
        </p:grpSpPr>
        <p:sp>
          <p:nvSpPr>
            <p:cNvPr id="13" name="Schemat blokowy: proces 12"/>
            <p:cNvSpPr/>
            <p:nvPr userDrawn="1"/>
          </p:nvSpPr>
          <p:spPr>
            <a:xfrm>
              <a:off x="0" y="404664"/>
              <a:ext cx="2555776" cy="6453336"/>
            </a:xfrm>
            <a:prstGeom prst="flowChartProcess">
              <a:avLst/>
            </a:prstGeom>
            <a:solidFill>
              <a:schemeClr val="bg1">
                <a:lumMod val="75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Schemat blokowy: proces 13"/>
            <p:cNvSpPr/>
            <p:nvPr userDrawn="1"/>
          </p:nvSpPr>
          <p:spPr>
            <a:xfrm>
              <a:off x="2555776" y="404664"/>
              <a:ext cx="648072" cy="6453336"/>
            </a:xfrm>
            <a:prstGeom prst="flowChartProcess">
              <a:avLst/>
            </a:prstGeom>
            <a:solidFill>
              <a:srgbClr val="FFC000">
                <a:alpha val="16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9" name="Obraz 8" descr="Logo pion małe.emf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09504" y="6875483"/>
            <a:ext cx="793838" cy="6177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92628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>
              <a:defRPr sz="13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802161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 marL="0" algn="l" defTabSz="1007838" rtl="0" eaLnBrk="1" latinLnBrk="0" hangingPunct="1">
              <a:defRPr lang="pl-PL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AD56900-26EE-47C1-83BE-E1EC57076ACD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Picture 2" descr="Herbmaly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4" y="6869878"/>
            <a:ext cx="499806" cy="60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033" y="446067"/>
            <a:ext cx="3316456" cy="117704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246" y="446067"/>
            <a:ext cx="5635349" cy="603253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033" y="1727015"/>
            <a:ext cx="3316456" cy="475159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92628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>
              <a:defRPr sz="1300"/>
            </a:lvl1pPr>
          </a:lstStyle>
          <a:p>
            <a:endParaRPr lang="pl-PL" dirty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802161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 marL="0" algn="l" defTabSz="1007838" rtl="0" eaLnBrk="1" latinLnBrk="0" hangingPunct="1">
              <a:defRPr lang="pl-PL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AD56900-26EE-47C1-83BE-E1EC57076ACD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Picture 2" descr="Herbmaly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4" y="6869878"/>
            <a:ext cx="499806" cy="60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5873" y="5049845"/>
            <a:ext cx="6048375" cy="47625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5873" y="5526098"/>
            <a:ext cx="6048375" cy="873130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92628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>
              <a:defRPr sz="1300"/>
            </a:lvl1pPr>
          </a:lstStyle>
          <a:p>
            <a:endParaRPr lang="pl-PL" dirty="0"/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802161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 marL="0" algn="l" defTabSz="1007838" rtl="0" eaLnBrk="1" latinLnBrk="0" hangingPunct="1">
              <a:defRPr lang="pl-PL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AD56900-26EE-47C1-83BE-E1EC57076ACD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Picture 2" descr="Herbmaly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4" y="6869878"/>
            <a:ext cx="499806" cy="60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92628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>
              <a:defRPr sz="1300"/>
            </a:lvl1pPr>
          </a:lstStyle>
          <a:p>
            <a:endParaRPr lang="pl-PL" dirty="0"/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802161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 marL="0" algn="l" defTabSz="1007838" rtl="0" eaLnBrk="1" latinLnBrk="0" hangingPunct="1">
              <a:defRPr lang="pl-PL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AD56900-26EE-47C1-83BE-E1EC57076ACD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Picture 2" descr="Herbmaly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4" y="6869878"/>
            <a:ext cx="499806" cy="60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80208" y="762967"/>
            <a:ext cx="2287391" cy="563650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16284" y="762967"/>
            <a:ext cx="6695915" cy="563650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92628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>
              <a:defRPr sz="1300"/>
            </a:lvl1pPr>
          </a:lstStyle>
          <a:p>
            <a:endParaRPr lang="pl-PL" dirty="0"/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802161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 marL="0" algn="l" defTabSz="1007838" rtl="0" eaLnBrk="1" latinLnBrk="0" hangingPunct="1">
              <a:defRPr lang="pl-PL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AD56900-26EE-47C1-83BE-E1EC57076ACD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Picture 2" descr="http://miastolezajsk.pl/FCK/herb_jp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20" y="6839553"/>
            <a:ext cx="507335" cy="58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t piramidalny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7" name="Trójkąt równoramienny 6"/>
          <p:cNvSpPr/>
          <p:nvPr userDrawn="1"/>
        </p:nvSpPr>
        <p:spPr>
          <a:xfrm>
            <a:off x="2628613" y="2192328"/>
            <a:ext cx="727731" cy="635004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 lang="pl-PL"/>
          </a:p>
        </p:txBody>
      </p:sp>
      <p:sp>
        <p:nvSpPr>
          <p:cNvPr id="8" name="Trapez 7"/>
          <p:cNvSpPr/>
          <p:nvPr userDrawn="1"/>
        </p:nvSpPr>
        <p:spPr>
          <a:xfrm>
            <a:off x="601155" y="5526098"/>
            <a:ext cx="4439157" cy="635004"/>
          </a:xfrm>
          <a:prstGeom prst="trapezoid">
            <a:avLst>
              <a:gd name="adj" fmla="val 62958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 lang="pl-PL"/>
          </a:p>
        </p:txBody>
      </p:sp>
      <p:sp>
        <p:nvSpPr>
          <p:cNvPr id="10" name="Trapez 9"/>
          <p:cNvSpPr/>
          <p:nvPr userDrawn="1"/>
        </p:nvSpPr>
        <p:spPr>
          <a:xfrm>
            <a:off x="1121288" y="4652968"/>
            <a:ext cx="3452929" cy="635004"/>
          </a:xfrm>
          <a:prstGeom prst="trapezoid">
            <a:avLst>
              <a:gd name="adj" fmla="val 62958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 lang="pl-PL"/>
          </a:p>
        </p:txBody>
      </p:sp>
      <p:sp>
        <p:nvSpPr>
          <p:cNvPr id="11" name="Trapez 10"/>
          <p:cNvSpPr/>
          <p:nvPr userDrawn="1"/>
        </p:nvSpPr>
        <p:spPr>
          <a:xfrm>
            <a:off x="1626809" y="3815389"/>
            <a:ext cx="2552866" cy="635004"/>
          </a:xfrm>
          <a:prstGeom prst="trapezoid">
            <a:avLst>
              <a:gd name="adj" fmla="val 62958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 lang="pl-PL"/>
          </a:p>
        </p:txBody>
      </p:sp>
      <p:sp>
        <p:nvSpPr>
          <p:cNvPr id="12" name="Trapez 11"/>
          <p:cNvSpPr/>
          <p:nvPr userDrawn="1"/>
        </p:nvSpPr>
        <p:spPr>
          <a:xfrm>
            <a:off x="2132330" y="2986083"/>
            <a:ext cx="1639411" cy="635004"/>
          </a:xfrm>
          <a:prstGeom prst="trapezoid">
            <a:avLst>
              <a:gd name="adj" fmla="val 62958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 lang="pl-PL"/>
          </a:p>
        </p:txBody>
      </p:sp>
      <p:sp>
        <p:nvSpPr>
          <p:cNvPr id="13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40313" y="1477948"/>
            <a:ext cx="4535160" cy="492128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17" name="Picture 2" descr="http://miastolezajsk.pl/FCK/herb_jp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20" y="6839553"/>
            <a:ext cx="507335" cy="58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t piramidalny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 userDrawn="1"/>
        </p:nvSpPr>
        <p:spPr>
          <a:xfrm>
            <a:off x="515435" y="2466974"/>
            <a:ext cx="9049755" cy="764539"/>
          </a:xfrm>
          <a:prstGeom prst="roundRect">
            <a:avLst>
              <a:gd name="adj" fmla="val 6545"/>
            </a:avLst>
          </a:prstGeom>
          <a:solidFill>
            <a:schemeClr val="tx1">
              <a:lumMod val="50000"/>
              <a:lumOff val="50000"/>
              <a:alpha val="10000"/>
            </a:schemeClr>
          </a:solidFill>
          <a:ln w="6350"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97908" tIns="50392" rIns="100783" bIns="50392" rtlCol="0" anchor="ctr">
            <a:normAutofit/>
          </a:bodyPr>
          <a:lstStyle/>
          <a:p>
            <a:pPr algn="l"/>
            <a:endParaRPr lang="pl-P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 userDrawn="1"/>
        </p:nvSpPr>
        <p:spPr>
          <a:xfrm>
            <a:off x="515435" y="3303586"/>
            <a:ext cx="9049755" cy="764539"/>
          </a:xfrm>
          <a:prstGeom prst="roundRect">
            <a:avLst>
              <a:gd name="adj" fmla="val 6545"/>
            </a:avLst>
          </a:prstGeom>
          <a:solidFill>
            <a:schemeClr val="tx1">
              <a:lumMod val="50000"/>
              <a:lumOff val="50000"/>
              <a:alpha val="10000"/>
            </a:schemeClr>
          </a:solidFill>
          <a:ln w="6350"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97908" tIns="50392" rIns="100783" bIns="50392" rtlCol="0" anchor="ctr">
            <a:normAutofit/>
          </a:bodyPr>
          <a:lstStyle/>
          <a:p>
            <a:pPr algn="l"/>
            <a:endParaRPr lang="pl-P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 userDrawn="1"/>
        </p:nvSpPr>
        <p:spPr>
          <a:xfrm>
            <a:off x="515435" y="4132891"/>
            <a:ext cx="9049755" cy="764539"/>
          </a:xfrm>
          <a:prstGeom prst="roundRect">
            <a:avLst>
              <a:gd name="adj" fmla="val 6545"/>
            </a:avLst>
          </a:prstGeom>
          <a:solidFill>
            <a:schemeClr val="tx1">
              <a:lumMod val="50000"/>
              <a:lumOff val="50000"/>
              <a:alpha val="10000"/>
            </a:schemeClr>
          </a:solidFill>
          <a:ln w="6350"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97908" tIns="50392" rIns="100783" bIns="50392" rtlCol="0" anchor="ctr">
            <a:normAutofit/>
          </a:bodyPr>
          <a:lstStyle/>
          <a:p>
            <a:pPr algn="l"/>
            <a:endParaRPr lang="pl-P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Prostokąt zaokrąglony 16"/>
          <p:cNvSpPr/>
          <p:nvPr userDrawn="1"/>
        </p:nvSpPr>
        <p:spPr>
          <a:xfrm>
            <a:off x="515435" y="4970471"/>
            <a:ext cx="9049755" cy="764539"/>
          </a:xfrm>
          <a:prstGeom prst="roundRect">
            <a:avLst>
              <a:gd name="adj" fmla="val 6545"/>
            </a:avLst>
          </a:prstGeom>
          <a:solidFill>
            <a:schemeClr val="tx1">
              <a:lumMod val="50000"/>
              <a:lumOff val="50000"/>
              <a:alpha val="10000"/>
            </a:schemeClr>
          </a:solidFill>
          <a:ln w="6350"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97908" tIns="50392" rIns="100783" bIns="50392" rtlCol="0" anchor="ctr">
            <a:normAutofit/>
          </a:bodyPr>
          <a:lstStyle/>
          <a:p>
            <a:pPr algn="l"/>
            <a:endParaRPr lang="pl-P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Prostokąt zaokrąglony 12"/>
          <p:cNvSpPr/>
          <p:nvPr userDrawn="1"/>
        </p:nvSpPr>
        <p:spPr>
          <a:xfrm>
            <a:off x="515435" y="1636699"/>
            <a:ext cx="9049755" cy="764539"/>
          </a:xfrm>
          <a:prstGeom prst="roundRect">
            <a:avLst>
              <a:gd name="adj" fmla="val 6545"/>
            </a:avLst>
          </a:prstGeom>
          <a:solidFill>
            <a:schemeClr val="tx1">
              <a:lumMod val="50000"/>
              <a:lumOff val="50000"/>
              <a:alpha val="10000"/>
            </a:schemeClr>
          </a:solidFill>
          <a:ln w="6350"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97908" tIns="50392" rIns="100783" bIns="50392" rtlCol="0" anchor="ctr">
            <a:normAutofit/>
          </a:bodyPr>
          <a:lstStyle/>
          <a:p>
            <a:pPr algn="l"/>
            <a:endParaRPr lang="pl-P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rójkąt równoramienny 6"/>
          <p:cNvSpPr/>
          <p:nvPr userDrawn="1"/>
        </p:nvSpPr>
        <p:spPr>
          <a:xfrm>
            <a:off x="2787379" y="1636699"/>
            <a:ext cx="793838" cy="635004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r>
              <a:rPr lang="pl-PL" dirty="0" smtClean="0"/>
              <a:t>A</a:t>
            </a:r>
            <a:endParaRPr lang="pl-PL" dirty="0"/>
          </a:p>
        </p:txBody>
      </p:sp>
      <p:sp>
        <p:nvSpPr>
          <p:cNvPr id="8" name="Trapez 7"/>
          <p:cNvSpPr/>
          <p:nvPr userDrawn="1"/>
        </p:nvSpPr>
        <p:spPr>
          <a:xfrm>
            <a:off x="759923" y="4985078"/>
            <a:ext cx="4842413" cy="635004"/>
          </a:xfrm>
          <a:prstGeom prst="trapezoid">
            <a:avLst>
              <a:gd name="adj" fmla="val 62958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r>
              <a:rPr lang="pl-PL" smtClean="0"/>
              <a:t>E</a:t>
            </a:r>
            <a:endParaRPr lang="pl-PL"/>
          </a:p>
        </p:txBody>
      </p:sp>
      <p:sp>
        <p:nvSpPr>
          <p:cNvPr id="10" name="Trapez 9"/>
          <p:cNvSpPr/>
          <p:nvPr userDrawn="1"/>
        </p:nvSpPr>
        <p:spPr>
          <a:xfrm>
            <a:off x="1280054" y="4111947"/>
            <a:ext cx="3766595" cy="635004"/>
          </a:xfrm>
          <a:prstGeom prst="trapezoid">
            <a:avLst>
              <a:gd name="adj" fmla="val 62958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r>
              <a:rPr lang="pl-PL" smtClean="0"/>
              <a:t>D</a:t>
            </a:r>
            <a:endParaRPr lang="pl-PL"/>
          </a:p>
        </p:txBody>
      </p:sp>
      <p:sp>
        <p:nvSpPr>
          <p:cNvPr id="11" name="Trapez 10"/>
          <p:cNvSpPr/>
          <p:nvPr userDrawn="1"/>
        </p:nvSpPr>
        <p:spPr>
          <a:xfrm>
            <a:off x="1785576" y="3274369"/>
            <a:ext cx="2784770" cy="635004"/>
          </a:xfrm>
          <a:prstGeom prst="trapezoid">
            <a:avLst>
              <a:gd name="adj" fmla="val 62958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r>
              <a:rPr lang="pl-PL" smtClean="0"/>
              <a:t>C</a:t>
            </a:r>
            <a:endParaRPr lang="pl-PL"/>
          </a:p>
        </p:txBody>
      </p:sp>
      <p:sp>
        <p:nvSpPr>
          <p:cNvPr id="12" name="Trapez 11"/>
          <p:cNvSpPr/>
          <p:nvPr userDrawn="1"/>
        </p:nvSpPr>
        <p:spPr>
          <a:xfrm>
            <a:off x="2291098" y="2445062"/>
            <a:ext cx="1788336" cy="635004"/>
          </a:xfrm>
          <a:prstGeom prst="trapezoid">
            <a:avLst>
              <a:gd name="adj" fmla="val 62958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r>
              <a:rPr lang="pl-PL" smtClean="0"/>
              <a:t>B</a:t>
            </a:r>
            <a:endParaRPr lang="pl-PL"/>
          </a:p>
        </p:txBody>
      </p:sp>
      <p:sp>
        <p:nvSpPr>
          <p:cNvPr id="18" name="Tytuł 1"/>
          <p:cNvSpPr txBox="1">
            <a:spLocks/>
          </p:cNvSpPr>
          <p:nvPr userDrawn="1"/>
        </p:nvSpPr>
        <p:spPr>
          <a:xfrm>
            <a:off x="5595999" y="1636699"/>
            <a:ext cx="3901211" cy="793755"/>
          </a:xfrm>
          <a:prstGeom prst="rect">
            <a:avLst/>
          </a:prstGeom>
        </p:spPr>
        <p:txBody>
          <a:bodyPr lIns="100783" tIns="50392" rIns="100783" bIns="50392" anchor="ctr"/>
          <a:lstStyle>
            <a:lvl1pPr algn="l">
              <a:defRPr sz="2000" b="1"/>
            </a:lvl1pPr>
          </a:lstStyle>
          <a:p>
            <a:pPr marL="0" marR="0" lvl="0" indent="0" algn="l" defTabSz="100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Kliknij, aby edytować styl</a:t>
            </a: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ytuł 1"/>
          <p:cNvSpPr txBox="1">
            <a:spLocks/>
          </p:cNvSpPr>
          <p:nvPr userDrawn="1"/>
        </p:nvSpPr>
        <p:spPr>
          <a:xfrm>
            <a:off x="5595999" y="2430454"/>
            <a:ext cx="3901211" cy="793755"/>
          </a:xfrm>
          <a:prstGeom prst="rect">
            <a:avLst/>
          </a:prstGeom>
        </p:spPr>
        <p:txBody>
          <a:bodyPr lIns="100783" tIns="50392" rIns="100783" bIns="50392" anchor="ctr"/>
          <a:lstStyle>
            <a:lvl1pPr algn="l">
              <a:defRPr sz="2000" b="1"/>
            </a:lvl1pPr>
          </a:lstStyle>
          <a:p>
            <a:pPr marL="0" marR="0" lvl="0" indent="0" algn="l" defTabSz="100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Kliknij, aby edytować styl</a:t>
            </a: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ytuł 1"/>
          <p:cNvSpPr txBox="1">
            <a:spLocks/>
          </p:cNvSpPr>
          <p:nvPr userDrawn="1"/>
        </p:nvSpPr>
        <p:spPr>
          <a:xfrm>
            <a:off x="5595999" y="3303586"/>
            <a:ext cx="3901211" cy="793755"/>
          </a:xfrm>
          <a:prstGeom prst="rect">
            <a:avLst/>
          </a:prstGeom>
        </p:spPr>
        <p:txBody>
          <a:bodyPr lIns="100783" tIns="50392" rIns="100783" bIns="50392" anchor="ctr"/>
          <a:lstStyle>
            <a:lvl1pPr algn="l">
              <a:defRPr sz="2000" b="1"/>
            </a:lvl1pPr>
          </a:lstStyle>
          <a:p>
            <a:pPr marL="0" marR="0" lvl="0" indent="0" algn="l" defTabSz="100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Kliknij, aby edytować styl</a:t>
            </a: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ytuł 1"/>
          <p:cNvSpPr txBox="1">
            <a:spLocks/>
          </p:cNvSpPr>
          <p:nvPr userDrawn="1"/>
        </p:nvSpPr>
        <p:spPr>
          <a:xfrm>
            <a:off x="5595999" y="4097339"/>
            <a:ext cx="3901211" cy="793755"/>
          </a:xfrm>
          <a:prstGeom prst="rect">
            <a:avLst/>
          </a:prstGeom>
        </p:spPr>
        <p:txBody>
          <a:bodyPr lIns="100783" tIns="50392" rIns="100783" bIns="50392" anchor="ctr"/>
          <a:lstStyle>
            <a:lvl1pPr algn="l">
              <a:defRPr sz="2000" b="1"/>
            </a:lvl1pPr>
          </a:lstStyle>
          <a:p>
            <a:pPr marL="0" marR="0" lvl="0" indent="0" algn="l" defTabSz="100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Kliknij, aby edytować styl</a:t>
            </a: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ytuł 1"/>
          <p:cNvSpPr txBox="1">
            <a:spLocks/>
          </p:cNvSpPr>
          <p:nvPr userDrawn="1"/>
        </p:nvSpPr>
        <p:spPr>
          <a:xfrm>
            <a:off x="5595999" y="4970471"/>
            <a:ext cx="3901211" cy="793755"/>
          </a:xfrm>
          <a:prstGeom prst="rect">
            <a:avLst/>
          </a:prstGeom>
        </p:spPr>
        <p:txBody>
          <a:bodyPr lIns="100783" tIns="50392" rIns="100783" bIns="50392" anchor="ctr"/>
          <a:lstStyle>
            <a:lvl1pPr algn="l">
              <a:defRPr sz="2000" b="1"/>
            </a:lvl1pPr>
          </a:lstStyle>
          <a:p>
            <a:pPr marL="0" marR="0" lvl="0" indent="0" algn="l" defTabSz="100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Kliknij, aby edytować styl</a:t>
            </a: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ytuł 1"/>
          <p:cNvSpPr>
            <a:spLocks noGrp="1"/>
          </p:cNvSpPr>
          <p:nvPr>
            <p:ph type="title"/>
          </p:nvPr>
        </p:nvSpPr>
        <p:spPr>
          <a:xfrm>
            <a:off x="515436" y="446069"/>
            <a:ext cx="9072563" cy="8784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26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92628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>
              <a:defRPr sz="1300"/>
            </a:lvl1pPr>
          </a:lstStyle>
          <a:p>
            <a:endParaRPr lang="pl-PL" dirty="0"/>
          </a:p>
        </p:txBody>
      </p:sp>
      <p:pic>
        <p:nvPicPr>
          <p:cNvPr id="24" name="Picture 2" descr="http://miastolezajsk.pl/FCK/herb_jp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20" y="6839553"/>
            <a:ext cx="507335" cy="58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t ko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44"/>
          <p:cNvGrpSpPr/>
          <p:nvPr userDrawn="1"/>
        </p:nvGrpSpPr>
        <p:grpSpPr>
          <a:xfrm>
            <a:off x="2658799" y="1160446"/>
            <a:ext cx="4604263" cy="4841905"/>
            <a:chOff x="4937130" y="2033588"/>
            <a:chExt cx="2782887" cy="3000375"/>
          </a:xfrm>
          <a:solidFill>
            <a:schemeClr val="bg1">
              <a:lumMod val="65000"/>
            </a:schemeClr>
          </a:solidFill>
          <a:effectLst>
            <a:outerShdw blurRad="635000" dist="50800" dir="6720000" algn="ctr" rotWithShape="0">
              <a:srgbClr val="000000">
                <a:alpha val="80000"/>
              </a:srgbClr>
            </a:outerShdw>
          </a:effectLst>
          <a:scene3d>
            <a:camera prst="perspectiveFront" fov="5400000">
              <a:rot lat="18609801" lon="17965058" rev="3904819"/>
            </a:camera>
            <a:lightRig rig="threePt" dir="t"/>
          </a:scene3d>
        </p:grpSpPr>
        <p:sp>
          <p:nvSpPr>
            <p:cNvPr id="10" name="Freeform 50"/>
            <p:cNvSpPr>
              <a:spLocks/>
            </p:cNvSpPr>
            <p:nvPr/>
          </p:nvSpPr>
          <p:spPr bwMode="gray">
            <a:xfrm>
              <a:off x="4937130" y="2033588"/>
              <a:ext cx="1730375" cy="2087562"/>
            </a:xfrm>
            <a:custGeom>
              <a:avLst/>
              <a:gdLst>
                <a:gd name="T0" fmla="*/ 2147483647 w 365"/>
                <a:gd name="T1" fmla="*/ 1004079605 h 437"/>
                <a:gd name="T2" fmla="*/ 2147483647 w 365"/>
                <a:gd name="T3" fmla="*/ 502042191 h 437"/>
                <a:gd name="T4" fmla="*/ 2147483647 w 365"/>
                <a:gd name="T5" fmla="*/ 0 h 437"/>
                <a:gd name="T6" fmla="*/ 2147483647 w 365"/>
                <a:gd name="T7" fmla="*/ 981259729 h 437"/>
                <a:gd name="T8" fmla="*/ 0 w 365"/>
                <a:gd name="T9" fmla="*/ 2147483647 h 437"/>
                <a:gd name="T10" fmla="*/ 404547466 w 365"/>
                <a:gd name="T11" fmla="*/ 2147483647 h 437"/>
                <a:gd name="T12" fmla="*/ 898989068 w 365"/>
                <a:gd name="T13" fmla="*/ 2147483647 h 437"/>
                <a:gd name="T14" fmla="*/ 2147483647 w 365"/>
                <a:gd name="T15" fmla="*/ 2147483647 h 437"/>
                <a:gd name="T16" fmla="*/ 2147483647 w 365"/>
                <a:gd name="T17" fmla="*/ 2147483647 h 437"/>
                <a:gd name="T18" fmla="*/ 2147483647 w 365"/>
                <a:gd name="T19" fmla="*/ 2147483647 h 437"/>
                <a:gd name="T20" fmla="*/ 2147483647 w 365"/>
                <a:gd name="T21" fmla="*/ 2147483647 h 437"/>
                <a:gd name="T22" fmla="*/ 2147483647 w 365"/>
                <a:gd name="T23" fmla="*/ 2147483647 h 437"/>
                <a:gd name="T24" fmla="*/ 2147483647 w 365"/>
                <a:gd name="T25" fmla="*/ 2147483647 h 437"/>
                <a:gd name="T26" fmla="*/ 2147483647 w 365"/>
                <a:gd name="T27" fmla="*/ 2147483647 h 437"/>
                <a:gd name="T28" fmla="*/ 2147483647 w 365"/>
                <a:gd name="T29" fmla="*/ 1004079605 h 4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5"/>
                <a:gd name="T46" fmla="*/ 0 h 437"/>
                <a:gd name="T47" fmla="*/ 365 w 365"/>
                <a:gd name="T48" fmla="*/ 437 h 4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5" h="437">
                  <a:moveTo>
                    <a:pt x="322" y="44"/>
                  </a:moveTo>
                  <a:cubicBezTo>
                    <a:pt x="304" y="22"/>
                    <a:pt x="304" y="22"/>
                    <a:pt x="304" y="22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127" y="46"/>
                    <a:pt x="0" y="176"/>
                    <a:pt x="0" y="335"/>
                  </a:cubicBezTo>
                  <a:cubicBezTo>
                    <a:pt x="0" y="371"/>
                    <a:pt x="6" y="405"/>
                    <a:pt x="18" y="437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100" y="342"/>
                    <a:pt x="105" y="289"/>
                    <a:pt x="132" y="242"/>
                  </a:cubicBezTo>
                  <a:cubicBezTo>
                    <a:pt x="165" y="185"/>
                    <a:pt x="224" y="152"/>
                    <a:pt x="286" y="149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304" y="169"/>
                    <a:pt x="304" y="169"/>
                    <a:pt x="304" y="169"/>
                  </a:cubicBezTo>
                  <a:cubicBezTo>
                    <a:pt x="319" y="151"/>
                    <a:pt x="319" y="151"/>
                    <a:pt x="319" y="151"/>
                  </a:cubicBezTo>
                  <a:cubicBezTo>
                    <a:pt x="365" y="96"/>
                    <a:pt x="365" y="96"/>
                    <a:pt x="365" y="96"/>
                  </a:cubicBezTo>
                  <a:lnTo>
                    <a:pt x="322" y="44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/>
            </a:p>
          </p:txBody>
        </p:sp>
        <p:sp>
          <p:nvSpPr>
            <p:cNvPr id="11" name="Freeform 51"/>
            <p:cNvSpPr>
              <a:spLocks/>
            </p:cNvSpPr>
            <p:nvPr/>
          </p:nvSpPr>
          <p:spPr bwMode="gray">
            <a:xfrm>
              <a:off x="4965705" y="3906838"/>
              <a:ext cx="2428875" cy="1127125"/>
            </a:xfrm>
            <a:custGeom>
              <a:avLst/>
              <a:gdLst>
                <a:gd name="T0" fmla="*/ 2147483647 w 512"/>
                <a:gd name="T1" fmla="*/ 2147483647 h 236"/>
                <a:gd name="T2" fmla="*/ 2147483647 w 512"/>
                <a:gd name="T3" fmla="*/ 1596682593 h 236"/>
                <a:gd name="T4" fmla="*/ 2147483647 w 512"/>
                <a:gd name="T5" fmla="*/ 2147483647 h 236"/>
                <a:gd name="T6" fmla="*/ 2147483647 w 512"/>
                <a:gd name="T7" fmla="*/ 958008541 h 236"/>
                <a:gd name="T8" fmla="*/ 2147483647 w 512"/>
                <a:gd name="T9" fmla="*/ 479004271 h 236"/>
                <a:gd name="T10" fmla="*/ 2147483647 w 512"/>
                <a:gd name="T11" fmla="*/ 364954533 h 236"/>
                <a:gd name="T12" fmla="*/ 2147483647 w 512"/>
                <a:gd name="T13" fmla="*/ 273714669 h 236"/>
                <a:gd name="T14" fmla="*/ 967697791 w 512"/>
                <a:gd name="T15" fmla="*/ 0 h 236"/>
                <a:gd name="T16" fmla="*/ 450091344 w 512"/>
                <a:gd name="T17" fmla="*/ 1459822909 h 236"/>
                <a:gd name="T18" fmla="*/ 225045672 w 512"/>
                <a:gd name="T19" fmla="*/ 2052876767 h 236"/>
                <a:gd name="T20" fmla="*/ 0 w 512"/>
                <a:gd name="T21" fmla="*/ 2147483647 h 236"/>
                <a:gd name="T22" fmla="*/ 810162552 w 512"/>
                <a:gd name="T23" fmla="*/ 2147483647 h 236"/>
                <a:gd name="T24" fmla="*/ 2147483647 w 512"/>
                <a:gd name="T25" fmla="*/ 2147483647 h 236"/>
                <a:gd name="T26" fmla="*/ 2147483647 w 512"/>
                <a:gd name="T27" fmla="*/ 2147483647 h 236"/>
                <a:gd name="T28" fmla="*/ 2147483647 w 512"/>
                <a:gd name="T29" fmla="*/ 2147483647 h 2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2"/>
                <a:gd name="T46" fmla="*/ 0 h 236"/>
                <a:gd name="T47" fmla="*/ 512 w 512"/>
                <a:gd name="T48" fmla="*/ 236 h 2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2" h="236">
                  <a:moveTo>
                    <a:pt x="449" y="141"/>
                  </a:moveTo>
                  <a:cubicBezTo>
                    <a:pt x="422" y="70"/>
                    <a:pt x="422" y="70"/>
                    <a:pt x="422" y="70"/>
                  </a:cubicBezTo>
                  <a:cubicBezTo>
                    <a:pt x="365" y="132"/>
                    <a:pt x="270" y="148"/>
                    <a:pt x="194" y="104"/>
                  </a:cubicBezTo>
                  <a:cubicBezTo>
                    <a:pt x="166" y="89"/>
                    <a:pt x="145" y="67"/>
                    <a:pt x="129" y="42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88" y="180"/>
                    <a:pt x="181" y="236"/>
                    <a:pt x="287" y="236"/>
                  </a:cubicBezTo>
                  <a:cubicBezTo>
                    <a:pt x="377" y="236"/>
                    <a:pt x="458" y="195"/>
                    <a:pt x="512" y="130"/>
                  </a:cubicBezTo>
                  <a:lnTo>
                    <a:pt x="449" y="141"/>
                  </a:ln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/>
            </a:p>
          </p:txBody>
        </p:sp>
        <p:sp>
          <p:nvSpPr>
            <p:cNvPr id="12" name="Freeform 52"/>
            <p:cNvSpPr>
              <a:spLocks/>
            </p:cNvSpPr>
            <p:nvPr/>
          </p:nvSpPr>
          <p:spPr bwMode="gray">
            <a:xfrm>
              <a:off x="6521455" y="2259013"/>
              <a:ext cx="1198562" cy="2244725"/>
            </a:xfrm>
            <a:custGeom>
              <a:avLst/>
              <a:gdLst>
                <a:gd name="T0" fmla="*/ 2147483647 w 252"/>
                <a:gd name="T1" fmla="*/ 2147483647 h 470"/>
                <a:gd name="T2" fmla="*/ 2147483647 w 252"/>
                <a:gd name="T3" fmla="*/ 2147483647 h 470"/>
                <a:gd name="T4" fmla="*/ 180973380 w 252"/>
                <a:gd name="T5" fmla="*/ 0 h 470"/>
                <a:gd name="T6" fmla="*/ 1108451094 w 252"/>
                <a:gd name="T7" fmla="*/ 1117705898 h 470"/>
                <a:gd name="T8" fmla="*/ 0 w 252"/>
                <a:gd name="T9" fmla="*/ 2147483647 h 470"/>
                <a:gd name="T10" fmla="*/ 1176312516 w 252"/>
                <a:gd name="T11" fmla="*/ 2147483647 h 470"/>
                <a:gd name="T12" fmla="*/ 2147483647 w 252"/>
                <a:gd name="T13" fmla="*/ 2147483647 h 470"/>
                <a:gd name="T14" fmla="*/ 1968062703 w 252"/>
                <a:gd name="T15" fmla="*/ 2147483647 h 470"/>
                <a:gd name="T16" fmla="*/ 2147483647 w 252"/>
                <a:gd name="T17" fmla="*/ 2147483647 h 470"/>
                <a:gd name="T18" fmla="*/ 2147483647 w 252"/>
                <a:gd name="T19" fmla="*/ 2147483647 h 470"/>
                <a:gd name="T20" fmla="*/ 2147483647 w 252"/>
                <a:gd name="T21" fmla="*/ 2147483647 h 470"/>
                <a:gd name="T22" fmla="*/ 2147483647 w 252"/>
                <a:gd name="T23" fmla="*/ 2147483647 h 470"/>
                <a:gd name="T24" fmla="*/ 2147483647 w 252"/>
                <a:gd name="T25" fmla="*/ 2147483647 h 470"/>
                <a:gd name="T26" fmla="*/ 2147483647 w 252"/>
                <a:gd name="T27" fmla="*/ 2147483647 h 470"/>
                <a:gd name="T28" fmla="*/ 2147483647 w 252"/>
                <a:gd name="T29" fmla="*/ 2147483647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"/>
                <a:gd name="T46" fmla="*/ 0 h 470"/>
                <a:gd name="T47" fmla="*/ 252 w 252"/>
                <a:gd name="T48" fmla="*/ 470 h 4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" h="470">
                  <a:moveTo>
                    <a:pt x="216" y="429"/>
                  </a:moveTo>
                  <a:cubicBezTo>
                    <a:pt x="238" y="387"/>
                    <a:pt x="251" y="339"/>
                    <a:pt x="251" y="288"/>
                  </a:cubicBezTo>
                  <a:cubicBezTo>
                    <a:pt x="251" y="144"/>
                    <a:pt x="146" y="23"/>
                    <a:pt x="8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8" y="111"/>
                    <a:pt x="35" y="118"/>
                    <a:pt x="52" y="127"/>
                  </a:cubicBezTo>
                  <a:cubicBezTo>
                    <a:pt x="139" y="177"/>
                    <a:pt x="170" y="287"/>
                    <a:pt x="123" y="375"/>
                  </a:cubicBezTo>
                  <a:cubicBezTo>
                    <a:pt x="87" y="354"/>
                    <a:pt x="87" y="354"/>
                    <a:pt x="87" y="354"/>
                  </a:cubicBezTo>
                  <a:cubicBezTo>
                    <a:pt x="97" y="381"/>
                    <a:pt x="97" y="381"/>
                    <a:pt x="97" y="381"/>
                  </a:cubicBezTo>
                  <a:cubicBezTo>
                    <a:pt x="105" y="403"/>
                    <a:pt x="105" y="403"/>
                    <a:pt x="105" y="403"/>
                  </a:cubicBezTo>
                  <a:cubicBezTo>
                    <a:pt x="130" y="470"/>
                    <a:pt x="130" y="470"/>
                    <a:pt x="130" y="470"/>
                  </a:cubicBezTo>
                  <a:cubicBezTo>
                    <a:pt x="197" y="459"/>
                    <a:pt x="197" y="459"/>
                    <a:pt x="197" y="459"/>
                  </a:cubicBezTo>
                  <a:cubicBezTo>
                    <a:pt x="224" y="454"/>
                    <a:pt x="224" y="454"/>
                    <a:pt x="224" y="454"/>
                  </a:cubicBezTo>
                  <a:cubicBezTo>
                    <a:pt x="252" y="450"/>
                    <a:pt x="252" y="450"/>
                    <a:pt x="252" y="450"/>
                  </a:cubicBezTo>
                  <a:lnTo>
                    <a:pt x="216" y="429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/>
            </a:p>
          </p:txBody>
        </p:sp>
      </p:grpSp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515436" y="446069"/>
            <a:ext cx="9072563" cy="8784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16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92628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>
              <a:defRPr sz="1300"/>
            </a:lvl1pPr>
          </a:lstStyle>
          <a:p>
            <a:endParaRPr lang="pl-PL" dirty="0"/>
          </a:p>
        </p:txBody>
      </p:sp>
      <p:pic>
        <p:nvPicPr>
          <p:cNvPr id="9" name="Picture 2" descr="http://miastolezajsk.pl/FCK/herb_jp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20" y="6839553"/>
            <a:ext cx="507335" cy="58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zał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grpSp>
        <p:nvGrpSpPr>
          <p:cNvPr id="3" name="Gruppieren 19"/>
          <p:cNvGrpSpPr/>
          <p:nvPr userDrawn="1"/>
        </p:nvGrpSpPr>
        <p:grpSpPr>
          <a:xfrm>
            <a:off x="1706192" y="2906707"/>
            <a:ext cx="6985776" cy="3038440"/>
            <a:chOff x="-6894285" y="1739187"/>
            <a:chExt cx="6883976" cy="2972442"/>
          </a:xfrm>
          <a:effectLst>
            <a:outerShdw blurRad="685800" dist="88900" dir="2700000" sx="107000" sy="107000" algn="ctr" rotWithShape="0">
              <a:srgbClr val="000000">
                <a:alpha val="62000"/>
              </a:srgbClr>
            </a:outerShdw>
          </a:effectLst>
          <a:scene3d>
            <a:camera prst="isometricOffAxis1Right">
              <a:rot lat="20255818" lon="21119287" rev="56846"/>
            </a:camera>
            <a:lightRig rig="threePt" dir="t">
              <a:rot lat="0" lon="0" rev="2400000"/>
            </a:lightRig>
          </a:scene3d>
        </p:grpSpPr>
        <p:sp>
          <p:nvSpPr>
            <p:cNvPr id="9" name="Pfeil nach links 15"/>
            <p:cNvSpPr/>
            <p:nvPr/>
          </p:nvSpPr>
          <p:spPr>
            <a:xfrm>
              <a:off x="-3800134" y="1739187"/>
              <a:ext cx="3789825" cy="2053073"/>
            </a:xfrm>
            <a:prstGeom prst="leftArrow">
              <a:avLst>
                <a:gd name="adj1" fmla="val 48544"/>
                <a:gd name="adj2" fmla="val 83864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3500" noProof="1" smtClean="0">
                  <a:solidFill>
                    <a:schemeClr val="tx1"/>
                  </a:solidFill>
                </a:rPr>
                <a:t>Jacek</a:t>
              </a:r>
              <a:endParaRPr lang="en-US" sz="3500" noProof="1">
                <a:solidFill>
                  <a:schemeClr val="tx1"/>
                </a:solidFill>
              </a:endParaRPr>
            </a:p>
          </p:txBody>
        </p:sp>
        <p:sp>
          <p:nvSpPr>
            <p:cNvPr id="10" name="Pfeil nach links 16"/>
            <p:cNvSpPr/>
            <p:nvPr/>
          </p:nvSpPr>
          <p:spPr>
            <a:xfrm rot="10800000" flipV="1">
              <a:off x="-6894285" y="2658556"/>
              <a:ext cx="3789825" cy="2053073"/>
            </a:xfrm>
            <a:prstGeom prst="leftArrow">
              <a:avLst>
                <a:gd name="adj1" fmla="val 48544"/>
                <a:gd name="adj2" fmla="val 83864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3500" noProof="1" smtClean="0">
                  <a:solidFill>
                    <a:schemeClr val="bg1"/>
                  </a:solidFill>
                </a:rPr>
                <a:t>Jacek</a:t>
              </a:r>
              <a:endParaRPr lang="en-US" sz="2600" noProof="1">
                <a:solidFill>
                  <a:schemeClr val="bg1"/>
                </a:solidFill>
              </a:endParaRPr>
            </a:p>
          </p:txBody>
        </p:sp>
      </p:grpSp>
      <p:sp>
        <p:nvSpPr>
          <p:cNvPr id="1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92628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>
              <a:defRPr sz="1300"/>
            </a:lvl1pPr>
          </a:lstStyle>
          <a:p>
            <a:endParaRPr lang="pl-PL" dirty="0"/>
          </a:p>
        </p:txBody>
      </p:sp>
      <p:sp>
        <p:nvSpPr>
          <p:cNvPr id="14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802161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 marL="0" algn="l" defTabSz="1007838" rtl="0" eaLnBrk="1" latinLnBrk="0" hangingPunct="1">
              <a:defRPr lang="pl-PL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AD56900-26EE-47C1-83BE-E1EC57076ACD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Picture 2" descr="http://miastolezajsk.pl/FCK/herb_jp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20" y="6839553"/>
            <a:ext cx="507335" cy="58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zał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12" name="Prostokąt 11"/>
          <p:cNvSpPr/>
          <p:nvPr userDrawn="1"/>
        </p:nvSpPr>
        <p:spPr>
          <a:xfrm>
            <a:off x="832970" y="1600470"/>
            <a:ext cx="1905212" cy="11906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 lang="pl-PL" sz="1300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2976333" y="1600470"/>
            <a:ext cx="1905212" cy="11906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 userDrawn="1"/>
        </p:nvSpPr>
        <p:spPr>
          <a:xfrm>
            <a:off x="832970" y="2949853"/>
            <a:ext cx="1905212" cy="11906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 userDrawn="1"/>
        </p:nvSpPr>
        <p:spPr>
          <a:xfrm>
            <a:off x="832970" y="4299236"/>
            <a:ext cx="1905212" cy="11906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 userDrawn="1"/>
        </p:nvSpPr>
        <p:spPr>
          <a:xfrm>
            <a:off x="2976333" y="2949853"/>
            <a:ext cx="1905212" cy="11906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 userDrawn="1"/>
        </p:nvSpPr>
        <p:spPr>
          <a:xfrm>
            <a:off x="2976333" y="4299236"/>
            <a:ext cx="1905212" cy="11906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 lang="pl-PL"/>
          </a:p>
        </p:txBody>
      </p:sp>
      <p:sp>
        <p:nvSpPr>
          <p:cNvPr id="18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9698" y="1441719"/>
            <a:ext cx="4456897" cy="495751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92628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>
              <a:defRPr sz="1300"/>
            </a:lvl1pPr>
          </a:lstStyle>
          <a:p>
            <a:endParaRPr lang="pl-PL" dirty="0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802161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 marL="0" algn="l" defTabSz="1007838" rtl="0" eaLnBrk="1" latinLnBrk="0" hangingPunct="1">
              <a:defRPr lang="pl-PL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AD56900-26EE-47C1-83BE-E1EC57076ACD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20" name="Picture 2" descr="http://miastolezajsk.pl/FCK/herb_jp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20" y="6839553"/>
            <a:ext cx="507335" cy="58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t blok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23" name="Elipsa 22"/>
          <p:cNvSpPr/>
          <p:nvPr userDrawn="1"/>
        </p:nvSpPr>
        <p:spPr>
          <a:xfrm>
            <a:off x="4484627" y="3065458"/>
            <a:ext cx="1008063" cy="1007957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 userDrawn="1"/>
        </p:nvSpPr>
        <p:spPr>
          <a:xfrm>
            <a:off x="1309274" y="2033578"/>
            <a:ext cx="2302131" cy="111125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r>
              <a:rPr lang="pl-PL" smtClean="0"/>
              <a:t>AAA</a:t>
            </a:r>
            <a:endParaRPr lang="pl-PL"/>
          </a:p>
        </p:txBody>
      </p:sp>
      <p:sp>
        <p:nvSpPr>
          <p:cNvPr id="25" name="Prostokąt 24"/>
          <p:cNvSpPr/>
          <p:nvPr userDrawn="1"/>
        </p:nvSpPr>
        <p:spPr>
          <a:xfrm>
            <a:off x="1309274" y="4017965"/>
            <a:ext cx="2302131" cy="111125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r>
              <a:rPr lang="pl-PL" smtClean="0"/>
              <a:t>BBB</a:t>
            </a:r>
            <a:endParaRPr lang="pl-PL"/>
          </a:p>
        </p:txBody>
      </p:sp>
      <p:sp>
        <p:nvSpPr>
          <p:cNvPr id="26" name="Prostokąt 25"/>
          <p:cNvSpPr/>
          <p:nvPr userDrawn="1"/>
        </p:nvSpPr>
        <p:spPr>
          <a:xfrm>
            <a:off x="6389837" y="2033578"/>
            <a:ext cx="2302131" cy="111125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r>
              <a:rPr lang="pl-PL" smtClean="0"/>
              <a:t>CCC</a:t>
            </a:r>
            <a:endParaRPr lang="pl-PL"/>
          </a:p>
        </p:txBody>
      </p:sp>
      <p:sp>
        <p:nvSpPr>
          <p:cNvPr id="27" name="Prostokąt 26"/>
          <p:cNvSpPr/>
          <p:nvPr userDrawn="1"/>
        </p:nvSpPr>
        <p:spPr>
          <a:xfrm>
            <a:off x="6389837" y="4017965"/>
            <a:ext cx="2302131" cy="111125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r>
              <a:rPr lang="pl-PL" smtClean="0"/>
              <a:t>DDD</a:t>
            </a:r>
            <a:endParaRPr lang="pl-PL"/>
          </a:p>
        </p:txBody>
      </p:sp>
      <p:sp>
        <p:nvSpPr>
          <p:cNvPr id="28" name="Strzałka w prawo 27"/>
          <p:cNvSpPr/>
          <p:nvPr userDrawn="1"/>
        </p:nvSpPr>
        <p:spPr>
          <a:xfrm rot="2663078">
            <a:off x="3857473" y="2636207"/>
            <a:ext cx="555687" cy="476253"/>
          </a:xfrm>
          <a:prstGeom prst="rightArrow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 lang="pl-PL"/>
          </a:p>
        </p:txBody>
      </p:sp>
      <p:sp>
        <p:nvSpPr>
          <p:cNvPr id="29" name="Strzałka w prawo 28"/>
          <p:cNvSpPr/>
          <p:nvPr userDrawn="1"/>
        </p:nvSpPr>
        <p:spPr>
          <a:xfrm rot="18936922" flipH="1">
            <a:off x="5524533" y="2636207"/>
            <a:ext cx="555687" cy="476253"/>
          </a:xfrm>
          <a:prstGeom prst="rightArrow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 lang="pl-PL"/>
          </a:p>
        </p:txBody>
      </p:sp>
      <p:sp>
        <p:nvSpPr>
          <p:cNvPr id="30" name="Strzałka w prawo 29"/>
          <p:cNvSpPr/>
          <p:nvPr userDrawn="1"/>
        </p:nvSpPr>
        <p:spPr>
          <a:xfrm rot="2663078" flipH="1" flipV="1">
            <a:off x="5524532" y="4064964"/>
            <a:ext cx="555687" cy="476253"/>
          </a:xfrm>
          <a:prstGeom prst="rightArrow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 lang="pl-PL"/>
          </a:p>
        </p:txBody>
      </p:sp>
      <p:sp>
        <p:nvSpPr>
          <p:cNvPr id="31" name="Strzałka w prawo 30"/>
          <p:cNvSpPr/>
          <p:nvPr userDrawn="1"/>
        </p:nvSpPr>
        <p:spPr>
          <a:xfrm rot="18936922" flipV="1">
            <a:off x="3857473" y="4064964"/>
            <a:ext cx="555687" cy="476253"/>
          </a:xfrm>
          <a:prstGeom prst="rightArrow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 lang="pl-PL"/>
          </a:p>
        </p:txBody>
      </p:sp>
      <p:sp>
        <p:nvSpPr>
          <p:cNvPr id="32" name="Prostokąt 31"/>
          <p:cNvSpPr/>
          <p:nvPr userDrawn="1"/>
        </p:nvSpPr>
        <p:spPr>
          <a:xfrm>
            <a:off x="2261879" y="5526098"/>
            <a:ext cx="5239332" cy="71437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r>
              <a:rPr lang="pl-PL" smtClean="0"/>
              <a:t>EEE</a:t>
            </a:r>
            <a:endParaRPr lang="pl-PL"/>
          </a:p>
        </p:txBody>
      </p:sp>
      <p:sp>
        <p:nvSpPr>
          <p:cNvPr id="33" name="Strzałka w prawo 32"/>
          <p:cNvSpPr/>
          <p:nvPr userDrawn="1"/>
        </p:nvSpPr>
        <p:spPr>
          <a:xfrm rot="16200000" flipH="1">
            <a:off x="4683115" y="4295695"/>
            <a:ext cx="555628" cy="1587676"/>
          </a:xfrm>
          <a:prstGeom prst="rightArrow">
            <a:avLst/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 lang="pl-PL"/>
          </a:p>
        </p:txBody>
      </p:sp>
      <p:sp>
        <p:nvSpPr>
          <p:cNvPr id="16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92628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>
              <a:defRPr sz="1300"/>
            </a:lvl1pPr>
          </a:lstStyle>
          <a:p>
            <a:endParaRPr lang="pl-PL" dirty="0"/>
          </a:p>
        </p:txBody>
      </p:sp>
      <p:sp>
        <p:nvSpPr>
          <p:cNvPr id="19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802161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 marL="0" algn="l" defTabSz="1007838" rtl="0" eaLnBrk="1" latinLnBrk="0" hangingPunct="1">
              <a:defRPr lang="pl-PL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AD56900-26EE-47C1-83BE-E1EC57076ACD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7" name="Picture 2" descr="http://miastolezajsk.pl/FCK/herb_jp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20" y="6839553"/>
            <a:ext cx="507335" cy="58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zerwa kaw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zej\Pictures\RF\fotolia_7521573_X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4960" y="1874826"/>
            <a:ext cx="5936368" cy="396183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6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92628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>
              <a:defRPr sz="1300"/>
            </a:lvl1pPr>
          </a:lstStyle>
          <a:p>
            <a:endParaRPr lang="pl-PL" dirty="0"/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802161" y="6869878"/>
            <a:ext cx="1440312" cy="402483"/>
          </a:xfrm>
          <a:prstGeom prst="rect">
            <a:avLst/>
          </a:prstGeom>
        </p:spPr>
        <p:txBody>
          <a:bodyPr lIns="100783" tIns="50392" rIns="100783" bIns="50392"/>
          <a:lstStyle>
            <a:lvl1pPr marL="0" algn="l" defTabSz="1007838" rtl="0" eaLnBrk="1" latinLnBrk="0" hangingPunct="1">
              <a:defRPr lang="pl-PL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AD56900-26EE-47C1-83BE-E1EC57076ACD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Picture 2" descr="http://miastolezajsk.pl/FCK/herb_jpg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20" y="6839553"/>
            <a:ext cx="507335" cy="58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1"/>
            <a:ext cx="2817675" cy="4462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pl-PL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531720" y="1"/>
            <a:ext cx="6548906" cy="4462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pl-PL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5435" y="446068"/>
            <a:ext cx="9072563" cy="8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82" y="1477950"/>
            <a:ext cx="9072563" cy="492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 flipV="1">
            <a:off x="0" y="6796106"/>
            <a:ext cx="10080625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pl-PL"/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 flipV="1">
            <a:off x="516283" y="0"/>
            <a:ext cx="0" cy="75596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pl-PL"/>
          </a:p>
        </p:txBody>
      </p:sp>
      <p:pic>
        <p:nvPicPr>
          <p:cNvPr id="10" name="Obraz 9" descr="logo poziom małe.png"/>
          <p:cNvPicPr>
            <a:picLocks noChangeAspect="1"/>
          </p:cNvPicPr>
          <p:nvPr userDrawn="1"/>
        </p:nvPicPr>
        <p:blipFill>
          <a:blip r:embed="rId26" cstate="print"/>
          <a:stretch>
            <a:fillRect/>
          </a:stretch>
        </p:blipFill>
        <p:spPr>
          <a:xfrm>
            <a:off x="8215665" y="6928820"/>
            <a:ext cx="1508293" cy="264163"/>
          </a:xfrm>
          <a:prstGeom prst="rect">
            <a:avLst/>
          </a:prstGeom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2817566" y="1"/>
            <a:ext cx="714044" cy="44623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5" r:id="rId1"/>
    <p:sldLayoutId id="2147484726" r:id="rId2"/>
    <p:sldLayoutId id="2147484727" r:id="rId3"/>
    <p:sldLayoutId id="2147484728" r:id="rId4"/>
    <p:sldLayoutId id="2147484729" r:id="rId5"/>
    <p:sldLayoutId id="2147484730" r:id="rId6"/>
    <p:sldLayoutId id="2147484731" r:id="rId7"/>
    <p:sldLayoutId id="2147484732" r:id="rId8"/>
    <p:sldLayoutId id="2147484733" r:id="rId9"/>
    <p:sldLayoutId id="2147484734" r:id="rId10"/>
    <p:sldLayoutId id="2147484735" r:id="rId11"/>
    <p:sldLayoutId id="2147484736" r:id="rId12"/>
    <p:sldLayoutId id="2147484737" r:id="rId13"/>
    <p:sldLayoutId id="2147484738" r:id="rId14"/>
    <p:sldLayoutId id="2147484739" r:id="rId15"/>
    <p:sldLayoutId id="2147484740" r:id="rId16"/>
    <p:sldLayoutId id="2147484741" r:id="rId17"/>
    <p:sldLayoutId id="2147484742" r:id="rId18"/>
    <p:sldLayoutId id="2147484743" r:id="rId19"/>
    <p:sldLayoutId id="2147484744" r:id="rId20"/>
    <p:sldLayoutId id="2147484745" r:id="rId21"/>
    <p:sldLayoutId id="2147484746" r:id="rId22"/>
    <p:sldLayoutId id="2147484747" r:id="rId23"/>
    <p:sldLayoutId id="2147484748" r:id="rId2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cs typeface="Arial" charset="0"/>
        </a:defRPr>
      </a:lvl5pPr>
      <a:lvl6pPr marL="503972" algn="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cs typeface="Arial" charset="0"/>
        </a:defRPr>
      </a:lvl6pPr>
      <a:lvl7pPr marL="1007943" algn="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cs typeface="Arial" charset="0"/>
        </a:defRPr>
      </a:lvl7pPr>
      <a:lvl8pPr marL="1511915" algn="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cs typeface="Arial" charset="0"/>
        </a:defRPr>
      </a:lvl8pPr>
      <a:lvl9pPr marL="2015886" algn="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7979" indent="-377979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C49500"/>
        </a:buClr>
        <a:buFont typeface="Wingdings" pitchFamily="2" charset="2"/>
        <a:buChar char="ü"/>
        <a:defRPr sz="31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18954" indent="-314982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C49500"/>
        </a:buClr>
        <a:buChar char="–"/>
        <a:defRPr sz="2600">
          <a:solidFill>
            <a:schemeClr val="tx1"/>
          </a:solidFill>
          <a:latin typeface="Calibri" pitchFamily="34" charset="0"/>
          <a:cs typeface="+mn-cs"/>
        </a:defRPr>
      </a:lvl2pPr>
      <a:lvl3pPr marL="1259929" indent="-251986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D09E00"/>
        </a:buClr>
        <a:buChar char="•"/>
        <a:defRPr sz="2200">
          <a:solidFill>
            <a:schemeClr val="tx1"/>
          </a:solidFill>
          <a:latin typeface="Calibri" pitchFamily="34" charset="0"/>
          <a:cs typeface="+mn-cs"/>
        </a:defRPr>
      </a:lvl3pPr>
      <a:lvl4pPr marL="1763900" indent="-251986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  <a:cs typeface="+mn-cs"/>
        </a:defRPr>
      </a:lvl4pPr>
      <a:lvl5pPr marL="2267872" indent="-251986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Calibri" pitchFamily="34" charset="0"/>
          <a:cs typeface="+mn-cs"/>
        </a:defRPr>
      </a:lvl5pPr>
      <a:lvl6pPr marL="2771844" indent="-251986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3275815" indent="-251986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3779787" indent="-251986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4283758" indent="-251986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l-PL" sz="1600" b="0" dirty="0" smtClean="0">
                <a:solidFill>
                  <a:schemeClr val="tx1"/>
                </a:solidFill>
                <a:cs typeface="Calibri" pitchFamily="34" charset="0"/>
              </a:rPr>
              <a:t/>
            </a:r>
            <a:br>
              <a:rPr lang="pl-PL" sz="1600" b="0" dirty="0" smtClean="0">
                <a:solidFill>
                  <a:schemeClr val="tx1"/>
                </a:solidFill>
                <a:cs typeface="Calibri" pitchFamily="34" charset="0"/>
              </a:rPr>
            </a:br>
            <a:endParaRPr lang="pl-PL" sz="2800" b="0" i="1" dirty="0">
              <a:solidFill>
                <a:srgbClr val="CC3300"/>
              </a:solidFill>
              <a:cs typeface="Calibri" pitchFamily="34" charset="0"/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546364" y="3864722"/>
            <a:ext cx="9102461" cy="1321658"/>
          </a:xfrm>
        </p:spPr>
        <p:txBody>
          <a:bodyPr/>
          <a:lstStyle/>
          <a:p>
            <a:pPr lvl="0" algn="ctr" defTabSz="449263" eaLnBrk="1">
              <a:lnSpc>
                <a:spcPct val="95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pl-PL" sz="2800" i="1" dirty="0" smtClean="0">
              <a:solidFill>
                <a:srgbClr val="CC3300"/>
              </a:solidFill>
              <a:ea typeface="ＭＳ Ｐ明朝" pitchFamily="18" charset="-128"/>
              <a:cs typeface="Calibri" pitchFamily="34" charset="0"/>
            </a:endParaRPr>
          </a:p>
          <a:p>
            <a:pPr lvl="0" algn="ctr" defTabSz="449263" eaLnBrk="1">
              <a:lnSpc>
                <a:spcPct val="95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pl-PL" sz="2800" i="1" dirty="0">
              <a:solidFill>
                <a:srgbClr val="CC3300"/>
              </a:solidFill>
              <a:ea typeface="ＭＳ Ｐ明朝" pitchFamily="18" charset="-128"/>
              <a:cs typeface="Calibri" pitchFamily="34" charset="0"/>
            </a:endParaRPr>
          </a:p>
          <a:p>
            <a:pPr lvl="0" algn="ctr" defTabSz="449263" eaLnBrk="1">
              <a:lnSpc>
                <a:spcPct val="95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l-PL" sz="2800" dirty="0" smtClean="0">
                <a:solidFill>
                  <a:schemeClr val="tx1"/>
                </a:solidFill>
                <a:ea typeface="ＭＳ Ｐ明朝" pitchFamily="18" charset="-128"/>
                <a:cs typeface="Calibri" pitchFamily="34" charset="0"/>
              </a:rPr>
              <a:t>Konsultacje społeczne projektu dokumentu</a:t>
            </a:r>
            <a:endParaRPr lang="pl-PL" sz="2800" dirty="0">
              <a:solidFill>
                <a:schemeClr val="tx1"/>
              </a:solidFill>
              <a:ea typeface="ＭＳ Ｐ明朝" pitchFamily="18" charset="-128"/>
              <a:cs typeface="Calibri" pitchFamily="34" charset="0"/>
            </a:endParaRPr>
          </a:p>
          <a:p>
            <a:pPr algn="ctr"/>
            <a:endParaRPr lang="pl-PL" dirty="0"/>
          </a:p>
        </p:txBody>
      </p:sp>
      <p:sp>
        <p:nvSpPr>
          <p:cNvPr id="31746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2177644" y="5786113"/>
            <a:ext cx="7154045" cy="555628"/>
          </a:xfrm>
          <a:noFill/>
        </p:spPr>
        <p:txBody>
          <a:bodyPr>
            <a:noAutofit/>
          </a:bodyPr>
          <a:lstStyle/>
          <a:p>
            <a:pPr algn="r">
              <a:lnSpc>
                <a:spcPct val="95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l-PL" sz="2800" dirty="0" smtClean="0">
                <a:cs typeface="Calibri" pitchFamily="34" charset="0"/>
              </a:rPr>
              <a:t>Muszyna, 25 stycznia 2017</a:t>
            </a: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800225" y="300038"/>
            <a:ext cx="48609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pl-PL" sz="3200">
              <a:solidFill>
                <a:srgbClr val="000000"/>
              </a:solidFill>
            </a:endParaRP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546364" y="1873732"/>
            <a:ext cx="9102461" cy="11134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77979" lvl="0" indent="-377979" algn="ctr" defTabSz="914400" eaLnBrk="0" hangingPunct="0">
              <a:lnSpc>
                <a:spcPct val="95000"/>
              </a:lnSpc>
              <a:spcBef>
                <a:spcPct val="20000"/>
              </a:spcBef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l-PL" sz="3200" b="1" kern="0" dirty="0">
                <a:solidFill>
                  <a:srgbClr val="000000"/>
                </a:solidFill>
                <a:latin typeface="Calibri" pitchFamily="34" charset="0"/>
                <a:ea typeface="+mn-ea"/>
              </a:rPr>
              <a:t>Gminny Program Rewitalizacji </a:t>
            </a:r>
            <a:r>
              <a:rPr lang="pl-PL" sz="3200" b="1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dla Gminy Muszyna</a:t>
            </a:r>
          </a:p>
          <a:p>
            <a:pPr marL="377979" lvl="0" indent="-377979" algn="ctr" defTabSz="914400" eaLnBrk="0" hangingPunct="0">
              <a:lnSpc>
                <a:spcPct val="95000"/>
              </a:lnSpc>
              <a:spcBef>
                <a:spcPct val="20000"/>
              </a:spcBef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l-PL" sz="3200" b="1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 </a:t>
            </a:r>
            <a:r>
              <a:rPr lang="pl-PL" sz="3200" b="1" kern="0" dirty="0">
                <a:solidFill>
                  <a:srgbClr val="000000"/>
                </a:solidFill>
                <a:latin typeface="Calibri" pitchFamily="34" charset="0"/>
                <a:ea typeface="+mn-ea"/>
              </a:rPr>
              <a:t>na lata </a:t>
            </a:r>
            <a:r>
              <a:rPr lang="pl-PL" sz="3200" b="1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2016-2023</a:t>
            </a:r>
            <a:r>
              <a:rPr lang="pl-PL" sz="2800" kern="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pl-PL" sz="2800" kern="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pl-PL" sz="2800" kern="0" dirty="0">
              <a:solidFill>
                <a:srgbClr val="000000"/>
              </a:solidFill>
              <a:latin typeface="Arial"/>
              <a:ea typeface="+mn-ea"/>
              <a:cs typeface="Calibri" pitchFamily="34" charset="0"/>
            </a:endParaRPr>
          </a:p>
          <a:p>
            <a:pPr algn="r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pl-PL" sz="2800" i="1" kern="0" dirty="0" smtClean="0">
              <a:solidFill>
                <a:srgbClr val="CC3300"/>
              </a:solidFill>
              <a:ea typeface="+mj-ea"/>
              <a:cs typeface="Calibri" pitchFamily="34" charset="0"/>
            </a:endParaRPr>
          </a:p>
          <a:p>
            <a:pPr algn="r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pl-PL" sz="1800" dirty="0" smtClean="0">
              <a:solidFill>
                <a:srgbClr val="22228B"/>
              </a:solidFill>
              <a:latin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399" y="3241674"/>
            <a:ext cx="885825" cy="1076325"/>
          </a:xfrm>
          <a:prstGeom prst="rect">
            <a:avLst/>
          </a:prstGeom>
        </p:spPr>
      </p:pic>
      <p:pic>
        <p:nvPicPr>
          <p:cNvPr id="9" name="Picture 2" descr="Herbmaly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4" y="6869878"/>
            <a:ext cx="499806" cy="60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5435" y="446068"/>
            <a:ext cx="9133390" cy="957282"/>
          </a:xfrm>
        </p:spPr>
        <p:txBody>
          <a:bodyPr/>
          <a:lstStyle/>
          <a:p>
            <a:pPr algn="l"/>
            <a:r>
              <a:rPr lang="pl-PL" sz="3200" b="1" dirty="0"/>
              <a:t>Stan kryzysowy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5435" y="1403350"/>
            <a:ext cx="9072563" cy="4921527"/>
          </a:xfrm>
        </p:spPr>
        <p:txBody>
          <a:bodyPr/>
          <a:lstStyle/>
          <a:p>
            <a:pPr marL="0" indent="0" algn="just">
              <a:buNone/>
            </a:pPr>
            <a:r>
              <a:rPr lang="pl-PL" sz="2600" dirty="0"/>
              <a:t>Sytuacja charakteryzująca się podwyższonym poziomom zagrożenia </a:t>
            </a:r>
            <a:r>
              <a:rPr lang="pl-PL" sz="2600" dirty="0" smtClean="0"/>
              <a:t>na</a:t>
            </a:r>
            <a:r>
              <a:rPr lang="pl-PL" sz="2600" dirty="0"/>
              <a:t> </a:t>
            </a:r>
            <a:r>
              <a:rPr lang="pl-PL" sz="2600" dirty="0" smtClean="0"/>
              <a:t>skutek </a:t>
            </a:r>
            <a:r>
              <a:rPr lang="pl-PL" sz="2600" dirty="0"/>
              <a:t>przerwania ciągłości dotychczasowych  uwarunkowań </a:t>
            </a:r>
            <a:r>
              <a:rPr lang="pl-PL" sz="2600" dirty="0" smtClean="0"/>
              <a:t>i</a:t>
            </a:r>
            <a:r>
              <a:rPr lang="pl-PL" sz="2600" dirty="0"/>
              <a:t> </a:t>
            </a:r>
            <a:r>
              <a:rPr lang="pl-PL" sz="2600" dirty="0" smtClean="0"/>
              <a:t>funkcji </a:t>
            </a:r>
            <a:r>
              <a:rPr lang="pl-PL" sz="2600" dirty="0"/>
              <a:t>danego obszaru. Stan kryzysowy może </a:t>
            </a:r>
            <a:r>
              <a:rPr lang="pl-PL" sz="2600" dirty="0" smtClean="0"/>
              <a:t>być</a:t>
            </a:r>
            <a:r>
              <a:rPr lang="pl-PL" sz="2800" dirty="0"/>
              <a:t> </a:t>
            </a:r>
            <a:r>
              <a:rPr lang="pl-PL" sz="2600" dirty="0" smtClean="0"/>
              <a:t>skutkiem rozłożonego w </a:t>
            </a:r>
            <a:r>
              <a:rPr lang="pl-PL" sz="2600" dirty="0"/>
              <a:t>czasie kumulowania </a:t>
            </a:r>
            <a:r>
              <a:rPr lang="pl-PL" sz="2600" dirty="0" smtClean="0"/>
              <a:t>się</a:t>
            </a:r>
            <a:r>
              <a:rPr lang="pl-PL" sz="2800" dirty="0"/>
              <a:t> </a:t>
            </a:r>
            <a:r>
              <a:rPr lang="pl-PL" sz="2600" dirty="0" smtClean="0"/>
              <a:t>niekorzystnych </a:t>
            </a:r>
            <a:r>
              <a:rPr lang="pl-PL" sz="2600" dirty="0"/>
              <a:t>czynników </a:t>
            </a:r>
            <a:r>
              <a:rPr lang="pl-PL" sz="2600" dirty="0" smtClean="0"/>
              <a:t>i</a:t>
            </a:r>
            <a:r>
              <a:rPr lang="pl-PL" sz="2600" dirty="0"/>
              <a:t> </a:t>
            </a:r>
            <a:r>
              <a:rPr lang="pl-PL" sz="2600" dirty="0" smtClean="0"/>
              <a:t>w</a:t>
            </a:r>
            <a:r>
              <a:rPr lang="pl-PL" sz="2600" dirty="0"/>
              <a:t> </a:t>
            </a:r>
            <a:r>
              <a:rPr lang="pl-PL" sz="2600" dirty="0" smtClean="0"/>
              <a:t>związku </a:t>
            </a:r>
            <a:r>
              <a:rPr lang="pl-PL" sz="2600" dirty="0"/>
              <a:t>z </a:t>
            </a:r>
            <a:r>
              <a:rPr lang="pl-PL" sz="2600" dirty="0" smtClean="0"/>
              <a:t>tym</a:t>
            </a:r>
            <a:r>
              <a:rPr lang="pl-PL" sz="2600" dirty="0"/>
              <a:t> </a:t>
            </a:r>
            <a:r>
              <a:rPr lang="pl-PL" sz="2600" dirty="0" smtClean="0"/>
              <a:t>wymaga </a:t>
            </a:r>
            <a:r>
              <a:rPr lang="pl-PL" sz="2600" dirty="0"/>
              <a:t>interwencji wykraczającej poza rutynowe działania.</a:t>
            </a:r>
          </a:p>
        </p:txBody>
      </p:sp>
    </p:spTree>
    <p:extLst>
      <p:ext uri="{BB962C8B-B14F-4D97-AF65-F5344CB8AC3E}">
        <p14:creationId xmlns:p14="http://schemas.microsoft.com/office/powerpoint/2010/main" val="29574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683" y="1431081"/>
            <a:ext cx="7634065" cy="5396091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03809" y="446068"/>
            <a:ext cx="9145016" cy="957282"/>
          </a:xfrm>
        </p:spPr>
        <p:txBody>
          <a:bodyPr/>
          <a:lstStyle/>
          <a:p>
            <a:pPr algn="l"/>
            <a:r>
              <a:rPr lang="pl-PL" sz="3200" b="1" dirty="0" smtClean="0"/>
              <a:t>Obszar zdegradowany i do rewitalizacji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13320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6282" y="1403350"/>
            <a:ext cx="9132543" cy="4921527"/>
          </a:xfrm>
        </p:spPr>
        <p:txBody>
          <a:bodyPr/>
          <a:lstStyle/>
          <a:p>
            <a:pPr marL="0" indent="0" algn="just">
              <a:buNone/>
            </a:pPr>
            <a:r>
              <a:rPr lang="pl-PL" sz="2600" dirty="0"/>
              <a:t>Obszar do rewitalizacji znajduje się w graniach miasta Muszyna oraz w Sołectwie Jastrzębik. Zamieszkuje </a:t>
            </a:r>
            <a:r>
              <a:rPr lang="pl-PL" sz="2600" dirty="0" smtClean="0"/>
              <a:t>go</a:t>
            </a:r>
            <a:r>
              <a:rPr lang="pl-PL" sz="2600" dirty="0"/>
              <a:t> </a:t>
            </a:r>
            <a:r>
              <a:rPr lang="pl-PL" sz="2600" dirty="0" smtClean="0"/>
              <a:t>3039 osób, co</a:t>
            </a:r>
            <a:r>
              <a:rPr lang="pl-PL" sz="2800" dirty="0"/>
              <a:t> </a:t>
            </a:r>
            <a:r>
              <a:rPr lang="pl-PL" sz="2600" dirty="0" smtClean="0"/>
              <a:t>stanowi </a:t>
            </a:r>
            <a:r>
              <a:rPr lang="pl-PL" sz="2600" b="1" dirty="0"/>
              <a:t>25,8% </a:t>
            </a:r>
            <a:r>
              <a:rPr lang="pl-PL" sz="2600" b="1" dirty="0" smtClean="0"/>
              <a:t>ludności </a:t>
            </a:r>
            <a:r>
              <a:rPr lang="pl-PL" sz="2600" b="1" dirty="0"/>
              <a:t>gminy</a:t>
            </a:r>
            <a:r>
              <a:rPr lang="pl-PL" sz="2600" dirty="0"/>
              <a:t>. Obszar ten zajmuje </a:t>
            </a:r>
            <a:r>
              <a:rPr lang="pl-PL" sz="2600" dirty="0" smtClean="0"/>
              <a:t>1447</a:t>
            </a:r>
            <a:r>
              <a:rPr lang="pl-PL" sz="2800" dirty="0"/>
              <a:t> </a:t>
            </a:r>
            <a:r>
              <a:rPr lang="pl-PL" sz="2600" dirty="0" smtClean="0"/>
              <a:t>ha,</a:t>
            </a:r>
            <a:r>
              <a:rPr lang="pl-PL" sz="2800" dirty="0"/>
              <a:t>  </a:t>
            </a:r>
            <a:r>
              <a:rPr lang="pl-PL" sz="2600" dirty="0" smtClean="0"/>
              <a:t>czyli </a:t>
            </a:r>
            <a:r>
              <a:rPr lang="pl-PL" sz="2600" b="1" dirty="0" smtClean="0"/>
              <a:t>10,2</a:t>
            </a:r>
            <a:r>
              <a:rPr lang="pl-PL" sz="2600" b="1" dirty="0"/>
              <a:t>% powierzchni całej gminy</a:t>
            </a:r>
            <a:r>
              <a:rPr lang="pl-PL" sz="2600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40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5435" y="446068"/>
            <a:ext cx="9133390" cy="957282"/>
          </a:xfrm>
        </p:spPr>
        <p:txBody>
          <a:bodyPr/>
          <a:lstStyle/>
          <a:p>
            <a:pPr algn="just"/>
            <a:r>
              <a:rPr lang="pl-PL" sz="3200" b="1" dirty="0"/>
              <a:t>Obszar rewitalizacji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5435" y="1403350"/>
            <a:ext cx="9072563" cy="49215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600" dirty="0"/>
              <a:t>Wyznaczony obszar został podzielony na </a:t>
            </a:r>
            <a:r>
              <a:rPr lang="pl-PL" sz="2600" dirty="0" smtClean="0"/>
              <a:t>trzy Podobszary:</a:t>
            </a:r>
          </a:p>
          <a:p>
            <a:pPr algn="just"/>
            <a:r>
              <a:rPr lang="pl-PL" sz="2600" b="1" dirty="0" smtClean="0"/>
              <a:t>Podobszar I </a:t>
            </a:r>
            <a:r>
              <a:rPr lang="pl-PL" sz="2600" dirty="0" smtClean="0"/>
              <a:t>- Osiedle </a:t>
            </a:r>
            <a:r>
              <a:rPr lang="pl-PL" sz="2600" dirty="0"/>
              <a:t>Śródmieście – obszar ulic: Jasna, Kity, Kościelna, Krótka, Krzywa, Rolanda, Rynek, 21 Stycznia, Wąska.</a:t>
            </a:r>
          </a:p>
          <a:p>
            <a:pPr algn="just"/>
            <a:r>
              <a:rPr lang="pl-PL" sz="2600" b="1" dirty="0"/>
              <a:t>Podobszar </a:t>
            </a:r>
            <a:r>
              <a:rPr lang="pl-PL" sz="2600" b="1" dirty="0" smtClean="0"/>
              <a:t>II </a:t>
            </a:r>
            <a:r>
              <a:rPr lang="pl-PL" sz="2600" dirty="0"/>
              <a:t>- </a:t>
            </a:r>
            <a:r>
              <a:rPr lang="pl-PL" sz="2600" dirty="0" smtClean="0"/>
              <a:t>Osiedle </a:t>
            </a:r>
            <a:r>
              <a:rPr lang="pl-PL" sz="2600" dirty="0"/>
              <a:t>Piłsudskiego – obszar ulic: </a:t>
            </a:r>
            <a:r>
              <a:rPr lang="pl-PL" sz="2600" dirty="0" err="1"/>
              <a:t>Mściwujewskiego</a:t>
            </a:r>
            <a:r>
              <a:rPr lang="pl-PL" sz="2600" dirty="0"/>
              <a:t>, Piłsudskiego, Aleja Zdrojowa, Ogrodowa, Zefirka</a:t>
            </a:r>
            <a:r>
              <a:rPr lang="pl-PL" sz="2600" dirty="0" smtClean="0"/>
              <a:t>.</a:t>
            </a:r>
          </a:p>
          <a:p>
            <a:pPr algn="just"/>
            <a:r>
              <a:rPr lang="pl-PL" sz="2600" b="1" dirty="0"/>
              <a:t>Podobszar </a:t>
            </a:r>
            <a:r>
              <a:rPr lang="pl-PL" sz="2600" b="1" dirty="0" smtClean="0"/>
              <a:t>III </a:t>
            </a:r>
            <a:r>
              <a:rPr lang="pl-PL" sz="2600" dirty="0"/>
              <a:t>- </a:t>
            </a:r>
            <a:r>
              <a:rPr lang="pl-PL" sz="2600" dirty="0" smtClean="0"/>
              <a:t>Sołectwo Jastrzębik</a:t>
            </a:r>
          </a:p>
          <a:p>
            <a:pPr algn="just"/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807754" y="7351734"/>
            <a:ext cx="2267903" cy="207941"/>
          </a:xfrm>
          <a:prstGeom prst="rect">
            <a:avLst/>
          </a:prstGeom>
        </p:spPr>
        <p:txBody>
          <a:bodyPr/>
          <a:lstStyle/>
          <a:p>
            <a:fld id="{1B5E4555-6985-4E75-9BDD-DCE9196F37D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98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3809" y="446068"/>
            <a:ext cx="9145016" cy="957282"/>
          </a:xfrm>
        </p:spPr>
        <p:txBody>
          <a:bodyPr>
            <a:noAutofit/>
          </a:bodyPr>
          <a:lstStyle/>
          <a:p>
            <a:pPr algn="just"/>
            <a:r>
              <a:rPr lang="pl-PL" sz="3200" b="1" dirty="0">
                <a:solidFill>
                  <a:schemeClr val="tx1"/>
                </a:solidFill>
              </a:rPr>
              <a:t>Obszar zdegradowany i do rewitalizacji - Osiedla Śródmieście i Piłsudskiego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b="3253"/>
          <a:stretch/>
        </p:blipFill>
        <p:spPr>
          <a:xfrm>
            <a:off x="1105222" y="1403350"/>
            <a:ext cx="7892987" cy="540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3809" y="446068"/>
            <a:ext cx="9145016" cy="957282"/>
          </a:xfrm>
        </p:spPr>
        <p:txBody>
          <a:bodyPr>
            <a:noAutofit/>
          </a:bodyPr>
          <a:lstStyle/>
          <a:p>
            <a:pPr algn="just"/>
            <a:r>
              <a:rPr lang="pl-PL" sz="3200" b="1" dirty="0">
                <a:solidFill>
                  <a:schemeClr val="tx1"/>
                </a:solidFill>
              </a:rPr>
              <a:t>Obszar zdegradowany i do rewitalizacji – Sołectwo Jastrzębik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t="-1" r="553" b="-1070"/>
          <a:stretch/>
        </p:blipFill>
        <p:spPr>
          <a:xfrm>
            <a:off x="3142161" y="1403350"/>
            <a:ext cx="3819109" cy="540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9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6281" y="446068"/>
            <a:ext cx="9132543" cy="957282"/>
          </a:xfrm>
        </p:spPr>
        <p:txBody>
          <a:bodyPr/>
          <a:lstStyle/>
          <a:p>
            <a:pPr algn="l"/>
            <a:r>
              <a:rPr lang="pl-PL" sz="3200" b="1" dirty="0"/>
              <a:t>Osiedle Piłsudskiego – </a:t>
            </a:r>
            <a:r>
              <a:rPr lang="pl-PL" sz="3200" b="1" dirty="0" smtClean="0"/>
              <a:t>potencjały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6282" y="1403350"/>
            <a:ext cx="9071716" cy="4921527"/>
          </a:xfrm>
        </p:spPr>
        <p:txBody>
          <a:bodyPr/>
          <a:lstStyle/>
          <a:p>
            <a:pPr algn="just"/>
            <a:r>
              <a:rPr lang="pl-PL" sz="2600" dirty="0"/>
              <a:t>Liczba podatników na 1000 </a:t>
            </a:r>
            <a:r>
              <a:rPr lang="pl-PL" sz="2600" dirty="0" smtClean="0"/>
              <a:t>ludności: 515,90 (średnia: 436,91)</a:t>
            </a:r>
          </a:p>
          <a:p>
            <a:pPr algn="just"/>
            <a:r>
              <a:rPr lang="pl-PL" sz="2600" dirty="0"/>
              <a:t>Aktywne podmioty gospodarcze na 1000 </a:t>
            </a:r>
            <a:r>
              <a:rPr lang="pl-PL" sz="2600" dirty="0" smtClean="0"/>
              <a:t>ludności: 51,99 (średnia: 51,74)</a:t>
            </a:r>
          </a:p>
          <a:p>
            <a:pPr algn="just"/>
            <a:r>
              <a:rPr lang="pl-PL" sz="2600" dirty="0"/>
              <a:t>Budynki na budowę których wydano zgodę w latach 1970 – 1985 na 1000 </a:t>
            </a:r>
            <a:r>
              <a:rPr lang="pl-PL" sz="2600" dirty="0" smtClean="0"/>
              <a:t>ludności: 29,78 (średnia: 75,76)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19903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5435" y="446068"/>
            <a:ext cx="9133390" cy="957282"/>
          </a:xfrm>
        </p:spPr>
        <p:txBody>
          <a:bodyPr/>
          <a:lstStyle/>
          <a:p>
            <a:pPr algn="l"/>
            <a:r>
              <a:rPr lang="pl-PL" sz="3200" b="1" dirty="0"/>
              <a:t>Osiedle Piłsudskiego </a:t>
            </a:r>
            <a:r>
              <a:rPr lang="pl-PL" sz="3200" b="1" dirty="0" smtClean="0"/>
              <a:t>– problemy (I</a:t>
            </a:r>
            <a:r>
              <a:rPr lang="pl-PL" sz="3200" b="1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5435" y="1403350"/>
            <a:ext cx="9132543" cy="4921527"/>
          </a:xfrm>
        </p:spPr>
        <p:txBody>
          <a:bodyPr>
            <a:normAutofit/>
          </a:bodyPr>
          <a:lstStyle/>
          <a:p>
            <a:pPr algn="just"/>
            <a:r>
              <a:rPr lang="pl-PL" sz="2600" dirty="0"/>
              <a:t>Duża liczba bezrobotnych długotrwale na 1000 osób: 17,67 (średnia gminy 14,21)</a:t>
            </a:r>
          </a:p>
          <a:p>
            <a:pPr algn="just"/>
            <a:r>
              <a:rPr lang="pl-PL" sz="2600" dirty="0"/>
              <a:t>Natężenie problemów </a:t>
            </a:r>
            <a:r>
              <a:rPr lang="pl-PL" sz="2600" dirty="0" smtClean="0"/>
              <a:t>społecznych (potwierdzone </a:t>
            </a:r>
            <a:r>
              <a:rPr lang="pl-PL" sz="2600" dirty="0"/>
              <a:t>w </a:t>
            </a:r>
            <a:r>
              <a:rPr lang="pl-PL" sz="2600" dirty="0" smtClean="0"/>
              <a:t>badaniach ankietowych) </a:t>
            </a:r>
            <a:r>
              <a:rPr lang="pl-PL" sz="2600" dirty="0"/>
              <a:t>– pomoc społeczna przyznana z powodu ubóstwa 19,18 osobom na 1000 mieszkańców (średnia 9,01), z powodu bezdomności – 1,02 (średnia 0,07), z powodu niepełnosprawności – 18,68 (średnia 9,42</a:t>
            </a:r>
            <a:r>
              <a:rPr lang="pl-PL" sz="2600" dirty="0" smtClean="0"/>
              <a:t>) </a:t>
            </a:r>
            <a:endParaRPr lang="pl-PL" sz="26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7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5435" y="446068"/>
            <a:ext cx="9133390" cy="957282"/>
          </a:xfrm>
        </p:spPr>
        <p:txBody>
          <a:bodyPr/>
          <a:lstStyle/>
          <a:p>
            <a:pPr algn="l"/>
            <a:r>
              <a:rPr lang="pl-PL" sz="3200" b="1" dirty="0"/>
              <a:t>Osiedle Piłsudskiego </a:t>
            </a:r>
            <a:r>
              <a:rPr lang="pl-PL" sz="3200" b="1" dirty="0" smtClean="0"/>
              <a:t>– problemy (II</a:t>
            </a:r>
            <a:r>
              <a:rPr lang="pl-PL" sz="3200" b="1" dirty="0"/>
              <a:t>)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5435" y="1403350"/>
            <a:ext cx="9072563" cy="4921527"/>
          </a:xfrm>
        </p:spPr>
        <p:txBody>
          <a:bodyPr/>
          <a:lstStyle/>
          <a:p>
            <a:pPr algn="just"/>
            <a:r>
              <a:rPr lang="pl-PL" sz="2600" dirty="0"/>
              <a:t>Podwyższone zagrożenie przestępczością: 24,73 przestępstw na 1000 osób (średnia 5,99) </a:t>
            </a:r>
          </a:p>
          <a:p>
            <a:pPr algn="just"/>
            <a:r>
              <a:rPr lang="pl-PL" sz="2600" dirty="0"/>
              <a:t>Zły stan techniczny dróg gminnych: długość dróg wymagających remontu w km na km2: 0,59 (średnia 0,29)</a:t>
            </a:r>
          </a:p>
          <a:p>
            <a:pPr algn="just"/>
            <a:r>
              <a:rPr lang="pl-PL" sz="2600" dirty="0"/>
              <a:t>Wystąpienie miejscowych zagrożeń na 1000 ludności: 7,57 (średnia 5,98)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90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5435" y="446068"/>
            <a:ext cx="9133390" cy="957282"/>
          </a:xfrm>
        </p:spPr>
        <p:txBody>
          <a:bodyPr/>
          <a:lstStyle/>
          <a:p>
            <a:pPr algn="just"/>
            <a:r>
              <a:rPr lang="pl-PL" sz="3200" b="1" dirty="0"/>
              <a:t>Osiedle Śródmieście – </a:t>
            </a:r>
            <a:r>
              <a:rPr lang="pl-PL" sz="3200" b="1" dirty="0" smtClean="0"/>
              <a:t>potencjały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5435" y="1403350"/>
            <a:ext cx="9072563" cy="4921527"/>
          </a:xfrm>
        </p:spPr>
        <p:txBody>
          <a:bodyPr>
            <a:normAutofit/>
          </a:bodyPr>
          <a:lstStyle/>
          <a:p>
            <a:pPr algn="just"/>
            <a:r>
              <a:rPr lang="pl-PL" sz="2600" dirty="0"/>
              <a:t>Przestępstwa razem na 1000 </a:t>
            </a:r>
            <a:r>
              <a:rPr lang="pl-PL" sz="2600" dirty="0" smtClean="0"/>
              <a:t>osób: 1,71</a:t>
            </a:r>
            <a:r>
              <a:rPr lang="pl-PL" sz="2600" dirty="0"/>
              <a:t>  </a:t>
            </a:r>
            <a:r>
              <a:rPr lang="pl-PL" sz="2600" dirty="0" smtClean="0"/>
              <a:t>(średnia 5,99)</a:t>
            </a:r>
          </a:p>
          <a:p>
            <a:pPr algn="just"/>
            <a:r>
              <a:rPr lang="pl-PL" sz="2600" dirty="0"/>
              <a:t>Liczba podatników na 1000 ludności: </a:t>
            </a:r>
            <a:r>
              <a:rPr lang="pl-PL" sz="2600" dirty="0" smtClean="0"/>
              <a:t>531,62(średnia</a:t>
            </a:r>
            <a:r>
              <a:rPr lang="pl-PL" sz="2600" dirty="0"/>
              <a:t>: 436,91)</a:t>
            </a:r>
          </a:p>
          <a:p>
            <a:pPr algn="just"/>
            <a:r>
              <a:rPr lang="pl-PL" sz="2600" dirty="0"/>
              <a:t>Aktywne podmioty gospodarcze na 1000 ludności: </a:t>
            </a:r>
            <a:r>
              <a:rPr lang="pl-PL" sz="2600" dirty="0" smtClean="0"/>
              <a:t>92,31(średnia</a:t>
            </a:r>
            <a:r>
              <a:rPr lang="pl-PL" sz="2600" dirty="0"/>
              <a:t>: 51,74)</a:t>
            </a:r>
          </a:p>
          <a:p>
            <a:pPr algn="just"/>
            <a:r>
              <a:rPr lang="pl-PL" sz="2600" dirty="0"/>
              <a:t>Budynki na budowę których wydano zgodę w latach 1970 – 1985 na 1000 ludności: </a:t>
            </a:r>
            <a:r>
              <a:rPr lang="pl-PL" sz="2600" dirty="0" smtClean="0"/>
              <a:t>56,41(średnia</a:t>
            </a:r>
            <a:r>
              <a:rPr lang="pl-PL" sz="2600" dirty="0"/>
              <a:t>: 75,76)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00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810418" y="800414"/>
            <a:ext cx="8459788" cy="803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2800" b="1">
              <a:solidFill>
                <a:srgbClr val="000000"/>
              </a:solidFill>
            </a:endParaRPr>
          </a:p>
        </p:txBody>
      </p:sp>
      <p:sp>
        <p:nvSpPr>
          <p:cNvPr id="39941" name="Symbol zastępczy zawartości 5"/>
          <p:cNvSpPr>
            <a:spLocks noGrp="1"/>
          </p:cNvSpPr>
          <p:nvPr>
            <p:ph idx="1"/>
          </p:nvPr>
        </p:nvSpPr>
        <p:spPr>
          <a:xfrm>
            <a:off x="515435" y="1412453"/>
            <a:ext cx="9133390" cy="3159472"/>
          </a:xfrm>
        </p:spPr>
        <p:txBody>
          <a:bodyPr/>
          <a:lstStyle/>
          <a:p>
            <a:pPr marL="514350" indent="-514350" algn="just">
              <a:buClr>
                <a:srgbClr val="FFC000"/>
              </a:buClr>
              <a:buFont typeface="+mj-lt"/>
              <a:buAutoNum type="arabicPeriod"/>
            </a:pPr>
            <a:r>
              <a:rPr lang="pl-PL" sz="2600" dirty="0">
                <a:cs typeface="Calibri" panose="020F0502020204030204" pitchFamily="34" charset="0"/>
              </a:rPr>
              <a:t>Podsumowanie dotychczasowych działań</a:t>
            </a:r>
          </a:p>
          <a:p>
            <a:pPr marL="514350" indent="-514350" algn="just">
              <a:buClr>
                <a:srgbClr val="FFC000"/>
              </a:buClr>
              <a:buFont typeface="+mj-lt"/>
              <a:buAutoNum type="arabicPeriod"/>
            </a:pPr>
            <a:r>
              <a:rPr lang="pl-PL" sz="2600">
                <a:cs typeface="Calibri" panose="020F0502020204030204" pitchFamily="34" charset="0"/>
              </a:rPr>
              <a:t>Prezentacja </a:t>
            </a:r>
            <a:r>
              <a:rPr lang="pl-PL" sz="2600" smtClean="0">
                <a:cs typeface="Calibri" panose="020F0502020204030204" pitchFamily="34" charset="0"/>
              </a:rPr>
              <a:t>obszarów </a:t>
            </a:r>
            <a:r>
              <a:rPr lang="pl-PL" sz="2600" dirty="0">
                <a:cs typeface="Calibri" panose="020F0502020204030204" pitchFamily="34" charset="0"/>
              </a:rPr>
              <a:t>rewitalizacji </a:t>
            </a:r>
          </a:p>
          <a:p>
            <a:pPr marL="514350" indent="-514350" algn="just">
              <a:buClr>
                <a:srgbClr val="FFC000"/>
              </a:buClr>
              <a:buFont typeface="+mj-lt"/>
              <a:buAutoNum type="arabicPeriod"/>
            </a:pPr>
            <a:r>
              <a:rPr lang="pl-PL" sz="2600" dirty="0">
                <a:cs typeface="Calibri" panose="020F0502020204030204" pitchFamily="34" charset="0"/>
              </a:rPr>
              <a:t>Wskazanie wizji i celów strategicznych oraz operacyjnych</a:t>
            </a:r>
          </a:p>
          <a:p>
            <a:pPr marL="514350" indent="-514350" algn="just">
              <a:buClr>
                <a:srgbClr val="FFC000"/>
              </a:buClr>
              <a:buFont typeface="+mj-lt"/>
              <a:buAutoNum type="arabicPeriod"/>
            </a:pPr>
            <a:r>
              <a:rPr lang="pl-PL" sz="2600" dirty="0">
                <a:cs typeface="Calibri" panose="020F0502020204030204" pitchFamily="34" charset="0"/>
              </a:rPr>
              <a:t>Prezentacja zaplanowanych przedsięwzięć </a:t>
            </a:r>
            <a:r>
              <a:rPr lang="pl-PL" sz="2600" dirty="0" smtClean="0">
                <a:cs typeface="Calibri" panose="020F0502020204030204" pitchFamily="34" charset="0"/>
              </a:rPr>
              <a:t>rewitalizacyjnych</a:t>
            </a:r>
          </a:p>
          <a:p>
            <a:pPr marL="514350" indent="-514350" algn="just">
              <a:buClr>
                <a:srgbClr val="FFC000"/>
              </a:buClr>
              <a:buFont typeface="+mj-lt"/>
              <a:buAutoNum type="arabicPeriod"/>
            </a:pPr>
            <a:r>
              <a:rPr lang="pl-PL" sz="2600" dirty="0" smtClean="0">
                <a:cs typeface="Calibri" panose="020F0502020204030204" pitchFamily="34" charset="0"/>
              </a:rPr>
              <a:t>Prezentacja zarządzania programem oraz monitoringu i</a:t>
            </a:r>
            <a:r>
              <a:rPr lang="pl-PL" sz="2800" dirty="0"/>
              <a:t> </a:t>
            </a:r>
            <a:r>
              <a:rPr lang="pl-PL" sz="2600" dirty="0" smtClean="0">
                <a:cs typeface="Calibri" panose="020F0502020204030204" pitchFamily="34" charset="0"/>
              </a:rPr>
              <a:t>ewaluacji</a:t>
            </a:r>
            <a:endParaRPr lang="pl-PL" sz="2600" dirty="0">
              <a:cs typeface="Calibri" panose="020F0502020204030204" pitchFamily="34" charset="0"/>
            </a:endParaRPr>
          </a:p>
          <a:p>
            <a:pPr marL="514350" indent="-514350" algn="just">
              <a:buClr>
                <a:srgbClr val="FFC000"/>
              </a:buClr>
              <a:buFont typeface="+mj-lt"/>
              <a:buAutoNum type="arabicPeriod"/>
            </a:pPr>
            <a:r>
              <a:rPr lang="pl-PL" sz="2600" dirty="0">
                <a:cs typeface="Calibri" panose="020F0502020204030204" pitchFamily="34" charset="0"/>
              </a:rPr>
              <a:t>Zgłoszenie uwag do treści </a:t>
            </a:r>
            <a:r>
              <a:rPr lang="pl-PL" sz="2600" dirty="0" smtClean="0">
                <a:cs typeface="Calibri" panose="020F0502020204030204" pitchFamily="34" charset="0"/>
              </a:rPr>
              <a:t>Programu</a:t>
            </a:r>
            <a:endParaRPr lang="pl-PL" sz="1400" b="0" dirty="0" smtClean="0">
              <a:solidFill>
                <a:srgbClr val="0D0D0D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515435" y="467469"/>
            <a:ext cx="9133390" cy="933946"/>
          </a:xfrm>
        </p:spPr>
        <p:txBody>
          <a:bodyPr/>
          <a:lstStyle/>
          <a:p>
            <a:pPr lvl="0" algn="l" defTabSz="914400">
              <a:lnSpc>
                <a:spcPct val="130000"/>
              </a:lnSpc>
            </a:pPr>
            <a:r>
              <a:rPr lang="pl-PL" sz="3200" b="1" dirty="0"/>
              <a:t>Plan</a:t>
            </a:r>
            <a:r>
              <a:rPr lang="pl-PL" sz="2800" b="1" dirty="0"/>
              <a:t> </a:t>
            </a:r>
            <a:r>
              <a:rPr lang="pl-PL" sz="3200" b="1" dirty="0"/>
              <a:t>prezentacji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5435" y="446068"/>
            <a:ext cx="9133390" cy="957282"/>
          </a:xfrm>
        </p:spPr>
        <p:txBody>
          <a:bodyPr/>
          <a:lstStyle/>
          <a:p>
            <a:pPr algn="l"/>
            <a:r>
              <a:rPr lang="pl-PL" sz="3200" b="1" dirty="0"/>
              <a:t>Osiedle Śródmieście – </a:t>
            </a:r>
            <a:r>
              <a:rPr lang="pl-PL" sz="3200" b="1" dirty="0" smtClean="0"/>
              <a:t>problemy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5435" y="1403350"/>
            <a:ext cx="9072563" cy="4921527"/>
          </a:xfrm>
        </p:spPr>
        <p:txBody>
          <a:bodyPr/>
          <a:lstStyle/>
          <a:p>
            <a:pPr algn="just"/>
            <a:r>
              <a:rPr lang="pl-PL" sz="2600" dirty="0"/>
              <a:t>Duża liczba bezrobotnych długotrwale na 1000 osób: 15,38 (średnia gminy 14,21)</a:t>
            </a:r>
          </a:p>
          <a:p>
            <a:pPr algn="just"/>
            <a:r>
              <a:rPr lang="pl-PL" sz="2600" dirty="0"/>
              <a:t>Natężenie problemów społecznych – pomoc społeczna przyznana z powodu ubóstwa 15,38 osobom na 1000 mieszkańcom (średnia 9,01), z powodu niepełnosprawności – 18,80 (średnia 9,42</a:t>
            </a:r>
            <a:r>
              <a:rPr lang="pl-PL" sz="2600" dirty="0" smtClean="0"/>
              <a:t>)</a:t>
            </a:r>
          </a:p>
          <a:p>
            <a:pPr algn="just"/>
            <a:r>
              <a:rPr lang="pl-PL" sz="2600" dirty="0"/>
              <a:t>Zły stan techniczny dróg gminnych: długość dróg wymagających remontu w km na km2: 3,36 (średnia 0,29) </a:t>
            </a:r>
          </a:p>
          <a:p>
            <a:pPr algn="just"/>
            <a:r>
              <a:rPr lang="pl-PL" sz="2600" dirty="0"/>
              <a:t>Wystąpienie miejscowych zagrożeń na 1000 ludności: 6,84 (średnia 5,98)</a:t>
            </a:r>
          </a:p>
          <a:p>
            <a:pPr algn="just"/>
            <a:endParaRPr lang="pl-PL" sz="2600" dirty="0"/>
          </a:p>
          <a:p>
            <a:pPr algn="just"/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80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5435" y="446068"/>
            <a:ext cx="9133390" cy="957282"/>
          </a:xfrm>
        </p:spPr>
        <p:txBody>
          <a:bodyPr/>
          <a:lstStyle/>
          <a:p>
            <a:pPr algn="l"/>
            <a:r>
              <a:rPr lang="pl-PL" sz="3200" b="1" dirty="0"/>
              <a:t>Sołectwo Jastrzębik – </a:t>
            </a:r>
            <a:r>
              <a:rPr lang="pl-PL" sz="3200" b="1" dirty="0" smtClean="0"/>
              <a:t>potencjały 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5435" y="1403350"/>
            <a:ext cx="9072563" cy="4921527"/>
          </a:xfrm>
        </p:spPr>
        <p:txBody>
          <a:bodyPr/>
          <a:lstStyle/>
          <a:p>
            <a:pPr algn="just"/>
            <a:r>
              <a:rPr lang="pl-PL" sz="2600" dirty="0" smtClean="0"/>
              <a:t>Brak „Niebieskich Kart” (średnia na 1000 mieszkańców: 3,09)</a:t>
            </a:r>
          </a:p>
          <a:p>
            <a:pPr algn="just"/>
            <a:r>
              <a:rPr lang="pl-PL" sz="2600" dirty="0"/>
              <a:t>Liczba podatników na 1000 ludności: </a:t>
            </a:r>
            <a:r>
              <a:rPr lang="pl-PL" sz="2600" dirty="0" smtClean="0"/>
              <a:t>450,32 (</a:t>
            </a:r>
            <a:r>
              <a:rPr lang="pl-PL" sz="2600" dirty="0"/>
              <a:t>średnia: 436,91)</a:t>
            </a:r>
          </a:p>
        </p:txBody>
      </p:sp>
    </p:spTree>
    <p:extLst>
      <p:ext uri="{BB962C8B-B14F-4D97-AF65-F5344CB8AC3E}">
        <p14:creationId xmlns:p14="http://schemas.microsoft.com/office/powerpoint/2010/main" val="17622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6282" y="446068"/>
            <a:ext cx="9071716" cy="957282"/>
          </a:xfrm>
        </p:spPr>
        <p:txBody>
          <a:bodyPr/>
          <a:lstStyle/>
          <a:p>
            <a:pPr algn="just"/>
            <a:r>
              <a:rPr lang="pl-PL" sz="3200" b="1" dirty="0"/>
              <a:t>Sołectwo Jastrzębik –</a:t>
            </a:r>
            <a:r>
              <a:rPr lang="pl-PL" sz="3200" b="1" dirty="0" smtClean="0"/>
              <a:t> </a:t>
            </a:r>
            <a:r>
              <a:rPr lang="pl-PL" sz="3200" b="1" dirty="0"/>
              <a:t>problemy (I)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6282" y="1403350"/>
            <a:ext cx="9132543" cy="4921527"/>
          </a:xfrm>
        </p:spPr>
        <p:txBody>
          <a:bodyPr>
            <a:normAutofit/>
          </a:bodyPr>
          <a:lstStyle/>
          <a:p>
            <a:pPr algn="just"/>
            <a:r>
              <a:rPr lang="pl-PL" sz="2600" dirty="0" smtClean="0"/>
              <a:t>Podwyższone zagrożenie przestępczością: 6,34 przestępstw na</a:t>
            </a:r>
            <a:r>
              <a:rPr lang="pl-PL" sz="2800" dirty="0"/>
              <a:t> </a:t>
            </a:r>
            <a:r>
              <a:rPr lang="pl-PL" sz="2600" dirty="0" smtClean="0"/>
              <a:t>1000 osób (średnia gminy 5,99) </a:t>
            </a:r>
          </a:p>
          <a:p>
            <a:pPr algn="just"/>
            <a:r>
              <a:rPr lang="pl-PL" sz="2600" dirty="0" smtClean="0"/>
              <a:t>Duża </a:t>
            </a:r>
            <a:r>
              <a:rPr lang="pl-PL" sz="2600" dirty="0"/>
              <a:t>liczba bezrobotnych długotrwale na 1000 osób: 16,91 (średnia 14,21)</a:t>
            </a:r>
          </a:p>
          <a:p>
            <a:pPr algn="just"/>
            <a:r>
              <a:rPr lang="pl-PL" sz="2600" dirty="0"/>
              <a:t>Natężenie problemów społecznych – pomoc społeczna przyznana z powodu ubóstwa 10,57 osobom na 1000 mieszkańcom (średnia 9,01), z powodu niepełnosprawności – 18,80 (średnia 9,42)</a:t>
            </a:r>
          </a:p>
        </p:txBody>
      </p:sp>
    </p:spTree>
    <p:extLst>
      <p:ext uri="{BB962C8B-B14F-4D97-AF65-F5344CB8AC3E}">
        <p14:creationId xmlns:p14="http://schemas.microsoft.com/office/powerpoint/2010/main" val="4568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6687" y="419916"/>
            <a:ext cx="9129098" cy="983433"/>
          </a:xfrm>
        </p:spPr>
        <p:txBody>
          <a:bodyPr/>
          <a:lstStyle/>
          <a:p>
            <a:pPr algn="l"/>
            <a:r>
              <a:rPr lang="pl-PL" sz="3200" b="1" dirty="0"/>
              <a:t>Sołectwo Jastrzębik –</a:t>
            </a:r>
            <a:r>
              <a:rPr lang="pl-PL" sz="3200" b="1" dirty="0" smtClean="0"/>
              <a:t> </a:t>
            </a:r>
            <a:r>
              <a:rPr lang="pl-PL" sz="3200" b="1" dirty="0"/>
              <a:t>problemy (II)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6687" y="1403823"/>
            <a:ext cx="9071610" cy="4921010"/>
          </a:xfrm>
        </p:spPr>
        <p:txBody>
          <a:bodyPr>
            <a:normAutofit/>
          </a:bodyPr>
          <a:lstStyle/>
          <a:p>
            <a:pPr algn="just"/>
            <a:r>
              <a:rPr lang="pl-PL" sz="2600" dirty="0" smtClean="0"/>
              <a:t>Niska przedsiębiorczość mieszkańców – liczba aktywnych podmiotów gospodarczych na 1000 ludności: 38,05 (średnia 51,74)</a:t>
            </a:r>
          </a:p>
          <a:p>
            <a:pPr algn="just"/>
            <a:r>
              <a:rPr lang="pl-PL" sz="2600" dirty="0" smtClean="0"/>
              <a:t>Zły stan techniczny dróg gminnych: długość dróg wymagających remontu w km na km2: 0,59 (średnia 0,29)</a:t>
            </a:r>
          </a:p>
          <a:p>
            <a:pPr algn="just"/>
            <a:r>
              <a:rPr lang="pl-PL" sz="2600" dirty="0" smtClean="0"/>
              <a:t>Liczba budynków na budowę których wydano zgodę w latach 1970 – 1985 na 1000 ludności: 80,34 (średnia 76,75)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411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5435" y="446068"/>
            <a:ext cx="9072563" cy="957282"/>
          </a:xfrm>
        </p:spPr>
        <p:txBody>
          <a:bodyPr/>
          <a:lstStyle/>
          <a:p>
            <a:pPr algn="just"/>
            <a:r>
              <a:rPr lang="pl-PL" sz="3200" b="1" dirty="0" smtClean="0">
                <a:cs typeface="Calibri" panose="020F0502020204030204" pitchFamily="34" charset="0"/>
              </a:rPr>
              <a:t>Wizja obszaru rewitalizacji</a:t>
            </a:r>
            <a:endParaRPr lang="pl-PL" sz="3200" b="1" dirty="0">
              <a:cs typeface="Calibri" panose="020F050202020403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15435" y="1403350"/>
            <a:ext cx="9133390" cy="518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Obszar rewitalizacji w </a:t>
            </a:r>
            <a:r>
              <a:rPr lang="pl-PL" altLang="pl-PL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gminie Muszyna to</a:t>
            </a:r>
            <a:r>
              <a:rPr lang="pl-PL" altLang="pl-PL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1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pl-PL" altLang="pl-PL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4982" indent="-314982" eaLnBrk="1">
              <a:lnSpc>
                <a:spcPct val="95000"/>
              </a:lnSpc>
              <a:buClr>
                <a:srgbClr val="FE7C06"/>
              </a:buClr>
              <a:buSzPct val="100000"/>
              <a:buFont typeface="Wingdings" panose="05000000000000000000" pitchFamily="2" charset="2"/>
              <a:buChar char="§"/>
            </a:pPr>
            <a:endParaRPr lang="pl-PL" altLang="pl-PL" sz="3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>
              <a:lnSpc>
                <a:spcPct val="95000"/>
              </a:lnSpc>
              <a:buClr>
                <a:srgbClr val="FE7C06"/>
              </a:buClr>
              <a:buSzPct val="100000"/>
            </a:pPr>
            <a:r>
              <a:rPr lang="pl-PL" altLang="pl-PL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Obszar stwarzający bardzo dobre warunki do życia mieszkańcom oraz wykorzystujący swój potencjał kulturowy i środowiskowy dla rozwoju branży turystycznej. </a:t>
            </a:r>
          </a:p>
        </p:txBody>
      </p:sp>
    </p:spTree>
    <p:extLst>
      <p:ext uri="{BB962C8B-B14F-4D97-AF65-F5344CB8AC3E}">
        <p14:creationId xmlns:p14="http://schemas.microsoft.com/office/powerpoint/2010/main" val="12195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3807" y="446068"/>
            <a:ext cx="9145017" cy="957282"/>
          </a:xfrm>
        </p:spPr>
        <p:txBody>
          <a:bodyPr/>
          <a:lstStyle/>
          <a:p>
            <a:pPr algn="l"/>
            <a:r>
              <a:rPr lang="pl-PL" sz="3200" b="1" dirty="0">
                <a:cs typeface="Calibri" panose="020F0502020204030204" pitchFamily="34" charset="0"/>
              </a:rPr>
              <a:t>Cele strategiczne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55413851"/>
              </p:ext>
            </p:extLst>
          </p:nvPr>
        </p:nvGraphicFramePr>
        <p:xfrm>
          <a:off x="889808" y="1357644"/>
          <a:ext cx="8759015" cy="5374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7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6281" y="446068"/>
            <a:ext cx="9132543" cy="957282"/>
          </a:xfrm>
        </p:spPr>
        <p:txBody>
          <a:bodyPr/>
          <a:lstStyle/>
          <a:p>
            <a:pPr algn="just"/>
            <a:r>
              <a:rPr lang="pl-PL" sz="3200" b="1" dirty="0" smtClean="0"/>
              <a:t>Cele operacyjne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6282" y="1403350"/>
            <a:ext cx="9132543" cy="4921527"/>
          </a:xfrm>
        </p:spPr>
        <p:txBody>
          <a:bodyPr/>
          <a:lstStyle/>
          <a:p>
            <a:pPr marL="0" indent="0" algn="just">
              <a:buNone/>
            </a:pPr>
            <a:r>
              <a:rPr lang="pl-PL" sz="2600" dirty="0" smtClean="0"/>
              <a:t>1.1</a:t>
            </a:r>
            <a:r>
              <a:rPr lang="pl-PL" sz="2600" dirty="0"/>
              <a:t>.	Zapewnione wsparcie dla osób zagrożonych wykluczeniem społecznym</a:t>
            </a:r>
          </a:p>
          <a:p>
            <a:pPr marL="0" indent="0" algn="just">
              <a:buNone/>
            </a:pPr>
            <a:r>
              <a:rPr lang="pl-PL" sz="2600" dirty="0"/>
              <a:t>1.2.	Atrakcyjna oferta kulturalna i rekreacyjna dla wszystkich grup mieszańców</a:t>
            </a:r>
          </a:p>
          <a:p>
            <a:pPr marL="0" indent="0" algn="just">
              <a:buNone/>
            </a:pPr>
            <a:r>
              <a:rPr lang="pl-PL" sz="2600" dirty="0"/>
              <a:t>2.1.	Wykorzystanie potencjału gminy dla dalszego rozwoju branży turystycznej</a:t>
            </a:r>
          </a:p>
          <a:p>
            <a:pPr marL="0" indent="0" algn="just">
              <a:buNone/>
            </a:pPr>
            <a:r>
              <a:rPr lang="pl-PL" sz="2600" dirty="0"/>
              <a:t>2.2.	Stworzone warunki do powstawania nowych miejsc pracy</a:t>
            </a:r>
          </a:p>
          <a:p>
            <a:pPr marL="0" indent="0" algn="just">
              <a:buNone/>
            </a:pPr>
            <a:r>
              <a:rPr lang="pl-PL" sz="2600" dirty="0"/>
              <a:t>3.1.	Wysoka funkcjonalność oraz estetyka przestrzeni publicznych</a:t>
            </a:r>
          </a:p>
        </p:txBody>
      </p:sp>
    </p:spTree>
    <p:extLst>
      <p:ext uri="{BB962C8B-B14F-4D97-AF65-F5344CB8AC3E}">
        <p14:creationId xmlns:p14="http://schemas.microsoft.com/office/powerpoint/2010/main" val="190693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5939" y="446068"/>
            <a:ext cx="9132886" cy="957282"/>
          </a:xfrm>
        </p:spPr>
        <p:txBody>
          <a:bodyPr/>
          <a:lstStyle/>
          <a:p>
            <a:pPr algn="just"/>
            <a:r>
              <a:rPr lang="pl-PL" sz="3200" b="1" dirty="0" smtClean="0"/>
              <a:t>Cele i kierunki działania (I)</a:t>
            </a:r>
            <a:endParaRPr lang="pl-PL" sz="3200" b="1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353842"/>
              </p:ext>
            </p:extLst>
          </p:nvPr>
        </p:nvGraphicFramePr>
        <p:xfrm>
          <a:off x="515939" y="1403350"/>
          <a:ext cx="9132886" cy="48292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5075"/>
                <a:gridCol w="1957250"/>
                <a:gridCol w="5520561"/>
              </a:tblGrid>
              <a:tr h="37436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 strategiczny</a:t>
                      </a:r>
                      <a:endParaRPr lang="pl-PL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</a:t>
                      </a:r>
                      <a:r>
                        <a:rPr lang="pl-PL" sz="16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operacyjny</a:t>
                      </a:r>
                      <a:endParaRPr lang="pl-PL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Kierunki działania</a:t>
                      </a:r>
                      <a:endParaRPr lang="pl-PL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936928">
                <a:tc rowSpan="2"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 Stworzone warunki do rozwoju lokalnej społeczności</a:t>
                      </a:r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1.1. Zapewnione wsparcie dla osób zagrożonych wykluczeniem społecznym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Organizacja działań integrujących społeczność lokalną,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Wspieranie działalności organizacji pozarządowych i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pl-PL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inicjatyw oddolnych,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Wzmacnianie tożsamości regionalnej i społecznej świadomości wielokulturowej historii Muszyny,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Wspieranie rozwoju oferty dla osób starszych,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Wspieranie rozwoju oferty dla osób niepełnosprawnych.</a:t>
                      </a:r>
                    </a:p>
                  </a:txBody>
                  <a:tcPr/>
                </a:tc>
              </a:tr>
              <a:tr h="2517917">
                <a:tc vMerge="1">
                  <a:txBody>
                    <a:bodyPr/>
                    <a:lstStyle/>
                    <a:p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1.2.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Atrakcyjna oferta kulturalna i rekreacyjna dla wszystkich grup mieszańców</a:t>
                      </a:r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Rozbudowa i modernizacja obiektów sportowo-rekreacyjnych,</a:t>
                      </a:r>
                    </a:p>
                    <a:p>
                      <a:pPr marL="342900" indent="-342900" algn="just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Przeprowadzenie potrzebnych remontów obiektów uzdrowiskowych,</a:t>
                      </a:r>
                    </a:p>
                    <a:p>
                      <a:pPr marL="342900" indent="-342900" algn="just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Wspieranie dywersyfikacji oferty kulturalnej i rekreacyjnej, szczególnie kreowanie oferty dla grup zagrożonych wykluczeniem, </a:t>
                      </a:r>
                    </a:p>
                    <a:p>
                      <a:pPr marL="342900" indent="-342900" algn="just" defTabSz="1007943" rtl="0" eaLnBrk="1" latinLnBrk="0" hangingPunct="1">
                        <a:buFont typeface="+mj-lt"/>
                        <a:buAutoNum type="arabicPeriod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Regularne badania satysfakcji oraz potrzeb mieszkańców w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zakresie oferty kulturalnej i rekreacyjnej.</a:t>
                      </a:r>
                      <a:endParaRPr lang="pl-PL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8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6599" y="446068"/>
            <a:ext cx="9112225" cy="967362"/>
          </a:xfrm>
        </p:spPr>
        <p:txBody>
          <a:bodyPr/>
          <a:lstStyle/>
          <a:p>
            <a:pPr algn="just"/>
            <a:r>
              <a:rPr lang="pl-PL" sz="3200" b="1" dirty="0"/>
              <a:t>Cele i kierunki działania (</a:t>
            </a:r>
            <a:r>
              <a:rPr lang="pl-PL" sz="3200" b="1" dirty="0" smtClean="0"/>
              <a:t>II)</a:t>
            </a:r>
            <a:endParaRPr lang="pl-PL" sz="3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486552"/>
              </p:ext>
            </p:extLst>
          </p:nvPr>
        </p:nvGraphicFramePr>
        <p:xfrm>
          <a:off x="536600" y="1413430"/>
          <a:ext cx="9132887" cy="35755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2585"/>
                <a:gridCol w="2102233"/>
                <a:gridCol w="5448069"/>
              </a:tblGrid>
              <a:tr h="35874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 strategiczny</a:t>
                      </a:r>
                      <a:endParaRPr lang="pl-PL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</a:t>
                      </a:r>
                      <a:r>
                        <a:rPr lang="pl-PL" sz="16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operacyjny</a:t>
                      </a:r>
                      <a:endParaRPr lang="pl-PL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Kierunki działania</a:t>
                      </a:r>
                      <a:endParaRPr lang="pl-PL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096561">
                <a:tc rowSpan="2"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 Stworzone warunki do rozwoju gospodarczego przyjaznemu środowisku</a:t>
                      </a:r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2.1.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Wykorzystanie potencjału gminy dla dalszego rozwoju branży turystycznej</a:t>
                      </a:r>
                      <a:endParaRPr lang="pl-PL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Odbudowa lub modernizacja części budynków zabytkowych,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Dywersyfikacja oferty turystycznej,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Modernizacja obiektów gastronomicznych,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Realizacja programów wspierających istniejące przedsiębiorstwa, oraz osoby chcące założyć działalność gospodarczą,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Prowadzenie promocji gospodarczo-turystycznej gminy.</a:t>
                      </a:r>
                    </a:p>
                  </a:txBody>
                  <a:tcPr/>
                </a:tc>
              </a:tr>
              <a:tr h="1120288">
                <a:tc vMerge="1">
                  <a:txBody>
                    <a:bodyPr/>
                    <a:lstStyle/>
                    <a:p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2.2.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Stworzone warunki do powstawania nowych miejsc pracy</a:t>
                      </a:r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 defTabSz="1007943" rtl="0" eaLnBrk="1" latinLnBrk="0" hangingPunct="1">
                        <a:buFont typeface="+mj-lt"/>
                        <a:buAutoNum type="arabicPeriod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Możliwość zatrudnienia osób bezrobotnych przy realizacji przedsięwzięć rewitalizacyjnych,</a:t>
                      </a:r>
                    </a:p>
                    <a:p>
                      <a:pPr marL="342900" indent="-342900" algn="just" defTabSz="1007943" rtl="0" eaLnBrk="1" latinLnBrk="0" hangingPunct="1">
                        <a:buFont typeface="+mj-lt"/>
                        <a:buAutoNum type="arabicPeriod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Realizacja programów aktywizujących osoby bezrobotne.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38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1777" y="446068"/>
            <a:ext cx="9107048" cy="957282"/>
          </a:xfrm>
        </p:spPr>
        <p:txBody>
          <a:bodyPr/>
          <a:lstStyle/>
          <a:p>
            <a:pPr algn="just"/>
            <a:r>
              <a:rPr lang="pl-PL" sz="3200" b="1" dirty="0"/>
              <a:t>Cele i kierunki działania (</a:t>
            </a:r>
            <a:r>
              <a:rPr lang="pl-PL" sz="3200" b="1" dirty="0" smtClean="0"/>
              <a:t>III)</a:t>
            </a:r>
            <a:endParaRPr lang="pl-PL" sz="3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584325"/>
              </p:ext>
            </p:extLst>
          </p:nvPr>
        </p:nvGraphicFramePr>
        <p:xfrm>
          <a:off x="541777" y="1403905"/>
          <a:ext cx="9121087" cy="20232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231"/>
                <a:gridCol w="2407151"/>
                <a:gridCol w="4672705"/>
              </a:tblGrid>
              <a:tr h="36037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 strategiczny</a:t>
                      </a:r>
                      <a:endParaRPr lang="pl-PL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</a:t>
                      </a:r>
                      <a:r>
                        <a:rPr lang="pl-PL" sz="16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operacyjny</a:t>
                      </a:r>
                      <a:endParaRPr lang="pl-PL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Kierunki działania</a:t>
                      </a:r>
                      <a:endParaRPr lang="pl-PL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662889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 Atrakcyjne przestrzenie publiczne oraz infrastruktura odpowiadające potrzebom lokalnej społeczności</a:t>
                      </a:r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3.1.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Wysoka funkcjonalność oraz estetyka przestrzeni publicznych</a:t>
                      </a:r>
                      <a:endParaRPr lang="pl-PL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Modernizacja rynku,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Przeprowadzenie modernizacji obiektów użyteczności publicznej,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Dostosowanie przestrzeni publicznych oraz budynków użyteczności publicznej do potrzeb osób niepełnosprawnych.</a:t>
                      </a:r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7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6282" y="1403350"/>
            <a:ext cx="9132543" cy="49661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600" b="1" dirty="0">
                <a:cs typeface="Calibri" panose="020F0502020204030204" pitchFamily="34" charset="0"/>
              </a:rPr>
              <a:t>Program Rewitalizacji dla Gminy </a:t>
            </a:r>
            <a:r>
              <a:rPr lang="pl-PL" sz="2600" b="1" dirty="0" smtClean="0">
                <a:cs typeface="Calibri" panose="020F0502020204030204" pitchFamily="34" charset="0"/>
              </a:rPr>
              <a:t>Muszyna na </a:t>
            </a:r>
            <a:r>
              <a:rPr lang="pl-PL" sz="2600" b="1" dirty="0">
                <a:cs typeface="Calibri" panose="020F0502020204030204" pitchFamily="34" charset="0"/>
              </a:rPr>
              <a:t>lata 2016-2023</a:t>
            </a:r>
            <a:r>
              <a:rPr lang="pl-PL" sz="2600" dirty="0" smtClean="0">
                <a:cs typeface="Calibri" panose="020F0502020204030204" pitchFamily="34" charset="0"/>
              </a:rPr>
              <a:t> to</a:t>
            </a:r>
            <a:r>
              <a:rPr lang="pl-PL" sz="2800" dirty="0"/>
              <a:t> </a:t>
            </a:r>
            <a:r>
              <a:rPr lang="pl-PL" sz="2600" dirty="0" smtClean="0">
                <a:cs typeface="Calibri" panose="020F0502020204030204" pitchFamily="34" charset="0"/>
              </a:rPr>
              <a:t>dokument</a:t>
            </a:r>
            <a:r>
              <a:rPr lang="pl-PL" sz="2600" dirty="0">
                <a:cs typeface="Calibri" panose="020F0502020204030204" pitchFamily="34" charset="0"/>
              </a:rPr>
              <a:t>, który zakłada wieloletnie działania w sferze społecznej, gospodarczej, przestrzenno-funkcjonalnej, technicznej i środowiskowej zmierzające do wyprowadzenia ze stanu kryzysowego wyznaczonych obszarów problemowych oraz stworzenia warunków do ich zrównoważonego rozwoju.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55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6282" y="446068"/>
            <a:ext cx="9071716" cy="957282"/>
          </a:xfrm>
        </p:spPr>
        <p:txBody>
          <a:bodyPr/>
          <a:lstStyle/>
          <a:p>
            <a:pPr algn="just"/>
            <a:r>
              <a:rPr lang="pl-PL" sz="3200" b="1" dirty="0">
                <a:cs typeface="Calibri" panose="020F0502020204030204" pitchFamily="34" charset="0"/>
              </a:rPr>
              <a:t>Przedsięwzięcia rewitalizacyjne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600" dirty="0">
                <a:ln w="0"/>
                <a:cs typeface="Calibri" panose="020F0502020204030204" pitchFamily="34" charset="0"/>
              </a:rPr>
              <a:t>Przedsięwzięcia rewitalizacyjne są niezbędne do</a:t>
            </a:r>
            <a:r>
              <a:rPr lang="pl-PL" sz="2600" dirty="0">
                <a:cs typeface="Calibri" panose="020F0502020204030204" pitchFamily="34" charset="0"/>
              </a:rPr>
              <a:t> </a:t>
            </a:r>
            <a:r>
              <a:rPr lang="pl-PL" sz="2600" b="1" dirty="0">
                <a:ln w="0"/>
                <a:cs typeface="Calibri" panose="020F0502020204030204" pitchFamily="34" charset="0"/>
              </a:rPr>
              <a:t>osiągnięcia wizji obszaru rewitalizacji.</a:t>
            </a:r>
          </a:p>
          <a:p>
            <a:pPr marL="0" indent="0" algn="ctr">
              <a:buNone/>
            </a:pPr>
            <a:endParaRPr lang="pl-PL" sz="2600" dirty="0">
              <a:ln w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2600" dirty="0">
                <a:ln w="0"/>
                <a:cs typeface="Calibri" panose="020F0502020204030204" pitchFamily="34" charset="0"/>
              </a:rPr>
              <a:t>Przedsięwzięcia będą realizowane na </a:t>
            </a:r>
            <a:r>
              <a:rPr lang="pl-PL" sz="2600" b="1" dirty="0">
                <a:ln w="0"/>
                <a:cs typeface="Calibri" panose="020F0502020204030204" pitchFamily="34" charset="0"/>
              </a:rPr>
              <a:t>obszarze </a:t>
            </a:r>
            <a:br>
              <a:rPr lang="pl-PL" sz="2600" b="1" dirty="0">
                <a:ln w="0"/>
                <a:cs typeface="Calibri" panose="020F0502020204030204" pitchFamily="34" charset="0"/>
              </a:rPr>
            </a:br>
            <a:r>
              <a:rPr lang="pl-PL" sz="2600" b="1" dirty="0">
                <a:ln w="0"/>
                <a:cs typeface="Calibri" panose="020F0502020204030204" pitchFamily="34" charset="0"/>
              </a:rPr>
              <a:t>rewitalizacji</a:t>
            </a:r>
            <a:r>
              <a:rPr lang="pl-PL" sz="2600" dirty="0">
                <a:ln w="0"/>
                <a:cs typeface="Calibri" panose="020F0502020204030204" pitchFamily="34" charset="0"/>
              </a:rPr>
              <a:t> i dotyczą osób</a:t>
            </a:r>
            <a:r>
              <a:rPr lang="pl-PL" sz="2600" dirty="0">
                <a:cs typeface="Calibri" panose="020F0502020204030204" pitchFamily="34" charset="0"/>
              </a:rPr>
              <a:t> </a:t>
            </a:r>
            <a:r>
              <a:rPr lang="pl-PL" sz="2600" dirty="0">
                <a:ln w="0"/>
                <a:cs typeface="Calibri" panose="020F0502020204030204" pitchFamily="34" charset="0"/>
              </a:rPr>
              <a:t>zamieszkujących w granicach tego obszaru</a:t>
            </a:r>
            <a:r>
              <a:rPr lang="pl-PL" sz="2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pitchFamily="34" charset="0"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48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6282" y="446068"/>
            <a:ext cx="9071716" cy="957282"/>
          </a:xfrm>
        </p:spPr>
        <p:txBody>
          <a:bodyPr/>
          <a:lstStyle/>
          <a:p>
            <a:pPr algn="just"/>
            <a:r>
              <a:rPr lang="pl-PL" sz="3200" b="1" dirty="0">
                <a:cs typeface="Calibri" panose="020F0502020204030204" pitchFamily="34" charset="0"/>
              </a:rPr>
              <a:t>Przedsięwzięcia </a:t>
            </a:r>
            <a:r>
              <a:rPr lang="pl-PL" sz="3200" b="1" dirty="0" smtClean="0">
                <a:cs typeface="Calibri" panose="020F0502020204030204" pitchFamily="34" charset="0"/>
              </a:rPr>
              <a:t>rewitalizacyjne (I)</a:t>
            </a:r>
            <a:endParaRPr lang="pl-PL" sz="3200" b="1" dirty="0"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6282" y="1403350"/>
            <a:ext cx="9132543" cy="4921527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pl-PL" sz="2400" dirty="0"/>
              <a:t>Rewitalizacja przestrzeni uzdrowiskowej centrum Muszyny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2400" dirty="0" smtClean="0"/>
              <a:t>Aktywizacja społeczeństwa poprzez zwiększenie dostępności do</a:t>
            </a:r>
            <a:r>
              <a:rPr lang="pl-PL" sz="2400" dirty="0"/>
              <a:t> </a:t>
            </a:r>
            <a:r>
              <a:rPr lang="pl-PL" sz="2400" dirty="0" smtClean="0"/>
              <a:t>strefy wypoczynkowej Zapopradzie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2400" dirty="0" smtClean="0"/>
              <a:t>Rewitalizacja </a:t>
            </a:r>
            <a:r>
              <a:rPr lang="pl-PL" sz="2400" dirty="0"/>
              <a:t>dzielnicy Zapopradzie oraz Śródmieścia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2400" dirty="0"/>
              <a:t>Rewitalizacja dzielnicy uzdrowiskowej Zapopradzie w Muszynie poprzez budowę ogrodów tematycznych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2400" dirty="0"/>
              <a:t>Rewitalizacja dzielnicy uzdrowiskowej Zapopradzie w Muszynie poprzez budowę strefy wypoczynkowo – rekreacyjnej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2400" dirty="0"/>
              <a:t>Zagospodarowanie źródeł wody mineralnej Milusia w Muszynie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2400" dirty="0"/>
              <a:t>Budowa Parku Kultury i Rzemiosła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23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6281" y="446068"/>
            <a:ext cx="9132543" cy="957282"/>
          </a:xfrm>
        </p:spPr>
        <p:txBody>
          <a:bodyPr/>
          <a:lstStyle/>
          <a:p>
            <a:pPr algn="l"/>
            <a:r>
              <a:rPr lang="pl-PL" sz="3200" b="1" dirty="0">
                <a:cs typeface="Calibri" panose="020F0502020204030204" pitchFamily="34" charset="0"/>
              </a:rPr>
              <a:t>Przedsięwzięcia rewitalizacyjne (</a:t>
            </a:r>
            <a:r>
              <a:rPr lang="pl-PL" sz="3200" b="1" dirty="0" smtClean="0">
                <a:cs typeface="Calibri" panose="020F0502020204030204" pitchFamily="34" charset="0"/>
              </a:rPr>
              <a:t>II)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6282" y="1403350"/>
            <a:ext cx="9132543" cy="4921527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8"/>
            </a:pPr>
            <a:r>
              <a:rPr lang="pl-PL" sz="2400" dirty="0"/>
              <a:t>Rozbudowa ogólnodostępnego lodowiska w Muszynie poprzez wykonanie zadaszenia z przeznaczeniem na całoroczny obiekt wielofunkcyjny wraz z dalszym zagospodarowaniem terenu</a:t>
            </a:r>
          </a:p>
          <a:p>
            <a:pPr marL="457200" indent="-457200" algn="just">
              <a:buFont typeface="+mj-lt"/>
              <a:buAutoNum type="arabicPeriod" startAt="8"/>
            </a:pPr>
            <a:r>
              <a:rPr lang="pl-PL" sz="2400" dirty="0"/>
              <a:t>Kryty stok narciarski - Zwiększenie atrakcyjności turystycznej Muszyny</a:t>
            </a:r>
          </a:p>
          <a:p>
            <a:pPr marL="457200" indent="-457200" algn="just">
              <a:buFont typeface="+mj-lt"/>
              <a:buAutoNum type="arabicPeriod" startAt="8"/>
            </a:pPr>
            <a:r>
              <a:rPr lang="pl-PL" sz="2400" dirty="0"/>
              <a:t>Zagospodarowanie terenu na działce ewidencyjnej nr 205/6 </a:t>
            </a:r>
            <a:r>
              <a:rPr lang="pl-PL" sz="2400" dirty="0" smtClean="0"/>
              <a:t>w</a:t>
            </a:r>
            <a:r>
              <a:rPr lang="pl-PL" sz="2400" dirty="0"/>
              <a:t> </a:t>
            </a:r>
            <a:r>
              <a:rPr lang="pl-PL" sz="2400" dirty="0" smtClean="0"/>
              <a:t>miejscowości </a:t>
            </a:r>
            <a:r>
              <a:rPr lang="pl-PL" sz="2400" dirty="0"/>
              <a:t>Jastrzębik poprzez budowę placu </a:t>
            </a:r>
            <a:r>
              <a:rPr lang="pl-PL" sz="2400" dirty="0" smtClean="0"/>
              <a:t>integracyjnego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pl-PL" sz="2400" dirty="0"/>
              <a:t>Rewitalizacja sołectwa Jastrzębik poprzez zwiększenie bezpieczeństwa na głównej drodze przebiegającej przez miejscowość</a:t>
            </a:r>
          </a:p>
          <a:p>
            <a:pPr marL="514350" indent="-514350" algn="just">
              <a:buFont typeface="+mj-lt"/>
              <a:buAutoNum type="arabicPeriod" startAt="8"/>
            </a:pP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40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6281" y="446068"/>
            <a:ext cx="9132543" cy="957282"/>
          </a:xfrm>
        </p:spPr>
        <p:txBody>
          <a:bodyPr/>
          <a:lstStyle/>
          <a:p>
            <a:pPr algn="l"/>
            <a:r>
              <a:rPr lang="pl-PL" sz="3200" b="1" dirty="0">
                <a:cs typeface="Calibri" panose="020F0502020204030204" pitchFamily="34" charset="0"/>
              </a:rPr>
              <a:t>Przedsięwzięcia rewitalizacyjne (</a:t>
            </a:r>
            <a:r>
              <a:rPr lang="pl-PL" sz="3200" b="1" dirty="0" smtClean="0">
                <a:cs typeface="Calibri" panose="020F0502020204030204" pitchFamily="34" charset="0"/>
              </a:rPr>
              <a:t>III)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6282" y="1403350"/>
            <a:ext cx="9132543" cy="4921527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12"/>
            </a:pPr>
            <a:r>
              <a:rPr lang="pl-PL" sz="2400" dirty="0"/>
              <a:t>Wsparcie rozwoju branży turystycznej poprzez rozwój kapitału ludzkiego</a:t>
            </a:r>
          </a:p>
          <a:p>
            <a:pPr marL="457200" indent="-457200" algn="just">
              <a:buFont typeface="+mj-lt"/>
              <a:buAutoNum type="arabicPeriod" startAt="12"/>
            </a:pPr>
            <a:r>
              <a:rPr lang="pl-PL" sz="2400" dirty="0"/>
              <a:t>Integracja społeczności obszaru rewitalizacji oraz całej gminy poprzez zaangażowanie wokół „Multimedialnego Centrum Kulturalnego - Muszyna Trzech Kultur” przy ul. Kościelnej 18</a:t>
            </a:r>
          </a:p>
          <a:p>
            <a:pPr marL="457200" indent="-457200" algn="just">
              <a:buFont typeface="+mj-lt"/>
              <a:buAutoNum type="arabicPeriod" startAt="12"/>
            </a:pPr>
            <a:r>
              <a:rPr lang="pl-PL" sz="2400" dirty="0"/>
              <a:t>Integracja i aktywizacja lokalnej społeczności w gminie Muszyna poprzez rewitalizację obiektu w Złockie 77a polegającą na budowie i wyposażeniu boisk </a:t>
            </a:r>
            <a:r>
              <a:rPr lang="pl-PL" sz="2400" dirty="0" smtClean="0"/>
              <a:t>sportowych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26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6281" y="446068"/>
            <a:ext cx="9132543" cy="957282"/>
          </a:xfrm>
        </p:spPr>
        <p:txBody>
          <a:bodyPr/>
          <a:lstStyle/>
          <a:p>
            <a:pPr algn="l"/>
            <a:r>
              <a:rPr lang="pl-PL" sz="3200" b="1" dirty="0">
                <a:cs typeface="Calibri" panose="020F0502020204030204" pitchFamily="34" charset="0"/>
              </a:rPr>
              <a:t>Przedsięwzięcia rewitalizacyjne (</a:t>
            </a:r>
            <a:r>
              <a:rPr lang="pl-PL" sz="3200" b="1" dirty="0" smtClean="0">
                <a:cs typeface="Calibri" panose="020F0502020204030204" pitchFamily="34" charset="0"/>
              </a:rPr>
              <a:t>IV)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6282" y="1403350"/>
            <a:ext cx="9132543" cy="4921527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15"/>
            </a:pPr>
            <a:r>
              <a:rPr lang="pl-PL" sz="2400" dirty="0" smtClean="0"/>
              <a:t>Utworzenie oferty skierowanej dla grup zagrożonych wykluczeniem społecznym w gminie Muszyna poprzez rewitalizację obiektu w Złockie 77a polegającą na modernizacji budynku pod Dom Spokojnej Starości</a:t>
            </a:r>
          </a:p>
          <a:p>
            <a:pPr marL="514350" indent="-514350" algn="just">
              <a:buFont typeface="+mj-lt"/>
              <a:buAutoNum type="arabicPeriod" startAt="15"/>
            </a:pPr>
            <a:r>
              <a:rPr lang="pl-PL" sz="2400" dirty="0" smtClean="0"/>
              <a:t>Karpackie </a:t>
            </a:r>
            <a:r>
              <a:rPr lang="pl-PL" sz="2400" dirty="0"/>
              <a:t>obserwatorium natury i kultury</a:t>
            </a:r>
          </a:p>
          <a:p>
            <a:pPr marL="514350" indent="-514350" algn="just">
              <a:buFont typeface="+mj-lt"/>
              <a:buAutoNum type="arabicPeriod" startAt="15"/>
            </a:pPr>
            <a:r>
              <a:rPr lang="pl-PL" sz="2400" dirty="0"/>
              <a:t>Przebudowa i adaptacja istniejącego budynku ośrodka zdrowia </a:t>
            </a:r>
            <a:r>
              <a:rPr lang="pl-PL" sz="2400" dirty="0" smtClean="0"/>
              <a:t>na Przychodnię </a:t>
            </a:r>
            <a:r>
              <a:rPr lang="pl-PL" sz="2400" dirty="0"/>
              <a:t>uzdrowiskową wraz z Zakładem Przyrodoleczniczym</a:t>
            </a:r>
          </a:p>
          <a:p>
            <a:pPr marL="514350" indent="-514350" algn="just">
              <a:buFont typeface="+mj-lt"/>
              <a:buAutoNum type="arabicPeriod" startAt="15"/>
            </a:pPr>
            <a:r>
              <a:rPr lang="pl-PL" sz="2400" dirty="0"/>
              <a:t>Przebudowa i adaptacja istniejących budynków wraz </a:t>
            </a:r>
            <a:r>
              <a:rPr lang="pl-PL" sz="2400" dirty="0" smtClean="0"/>
              <a:t>z ich otoczeniem </a:t>
            </a:r>
            <a:r>
              <a:rPr lang="pl-PL" sz="2400" dirty="0"/>
              <a:t>na Dom Zdrowia i Urody oraz Dom Tradycji w ramach działania </a:t>
            </a:r>
            <a:r>
              <a:rPr lang="pl-PL" sz="2400" dirty="0" err="1"/>
              <a:t>multisensorycznego</a:t>
            </a:r>
            <a:r>
              <a:rPr lang="pl-PL" sz="2400" dirty="0"/>
              <a:t> kompleksu Tradycji, Zdrowia i Urody</a:t>
            </a:r>
          </a:p>
        </p:txBody>
      </p:sp>
    </p:spTree>
    <p:extLst>
      <p:ext uri="{BB962C8B-B14F-4D97-AF65-F5344CB8AC3E}">
        <p14:creationId xmlns:p14="http://schemas.microsoft.com/office/powerpoint/2010/main" val="1855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9206" y="446068"/>
            <a:ext cx="9058792" cy="957282"/>
          </a:xfrm>
        </p:spPr>
        <p:txBody>
          <a:bodyPr/>
          <a:lstStyle/>
          <a:p>
            <a:pPr algn="just"/>
            <a:r>
              <a:rPr lang="pl-PL" sz="3200" b="1" dirty="0">
                <a:cs typeface="Calibri" panose="020F0502020204030204" pitchFamily="34" charset="0"/>
              </a:rPr>
              <a:t>Przedsięwzięcia rewitalizacyjne </a:t>
            </a:r>
            <a:r>
              <a:rPr lang="pl-PL" sz="3200" b="1" dirty="0" smtClean="0">
                <a:cs typeface="Calibri" panose="020F0502020204030204" pitchFamily="34" charset="0"/>
              </a:rPr>
              <a:t>w podobszarach (I)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883286"/>
              </p:ext>
            </p:extLst>
          </p:nvPr>
        </p:nvGraphicFramePr>
        <p:xfrm>
          <a:off x="529206" y="1403350"/>
          <a:ext cx="9119619" cy="31337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0528"/>
                <a:gridCol w="7689091"/>
              </a:tblGrid>
              <a:tr h="374587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Podobszar</a:t>
                      </a:r>
                      <a:endParaRPr lang="pl-PL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Przedsięwzięcia</a:t>
                      </a:r>
                      <a:endParaRPr lang="pl-PL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59206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Osiedle Śródmieście</a:t>
                      </a:r>
                    </a:p>
                    <a:p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Rewitalizacja przestrzeni uzdrowiskowej centrum Muszyny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Rewitalizacja dzielnicy Zapopradzie  oraz Śródmieścia 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Zagospodarowanie źródeł wody mineralnej Milusia w Muszynie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Budowa Parku Kultury i Rzemiosła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Integracja społeczności obszaru rewitalizacji oraz całej gminy poprzez zaangażowanie wokół „Multimedialnego Centrum Kulturalnego - Muszyna Trzech Kultur” przy ul.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Kościelnej 18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Przebudowa i adaptacja istniejących budynków wraz z ich otoczeniem na Dom Zdrowia i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Urody oraz Dom Tradycji w ramach działania </a:t>
                      </a: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multisensorycznego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kompleksu Tradycji, Zdrowia i Urody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71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5435" y="446068"/>
            <a:ext cx="9072563" cy="957282"/>
          </a:xfrm>
        </p:spPr>
        <p:txBody>
          <a:bodyPr/>
          <a:lstStyle/>
          <a:p>
            <a:pPr algn="just"/>
            <a:r>
              <a:rPr lang="pl-PL" sz="3200" b="1" dirty="0">
                <a:cs typeface="Calibri" panose="020F0502020204030204" pitchFamily="34" charset="0"/>
              </a:rPr>
              <a:t>Przedsięwzięcia rewitalizacyjne </a:t>
            </a:r>
            <a:r>
              <a:rPr lang="pl-PL" sz="3200" b="1" dirty="0" smtClean="0">
                <a:cs typeface="Calibri" panose="020F0502020204030204" pitchFamily="34" charset="0"/>
              </a:rPr>
              <a:t>w podobszarach (II)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543821"/>
              </p:ext>
            </p:extLst>
          </p:nvPr>
        </p:nvGraphicFramePr>
        <p:xfrm>
          <a:off x="515435" y="1403350"/>
          <a:ext cx="9133389" cy="313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000"/>
                <a:gridCol w="7693389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Podobszar</a:t>
                      </a:r>
                      <a:endParaRPr lang="pl-PL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Przedsięwzięcia</a:t>
                      </a:r>
                      <a:endParaRPr lang="pl-PL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535927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Osiedle Piłsudskiego</a:t>
                      </a:r>
                    </a:p>
                    <a:p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 defTabSz="1007943" rtl="0" eaLnBrk="1" latinLnBrk="0" hangingPunct="1">
                        <a:buFont typeface="+mj-lt"/>
                        <a:buAutoNum type="arabicPeriod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Aktywizacja społeczeństwa poprzez zwiększenie dostępności do strefy wypoczynkowej Zapopradzie</a:t>
                      </a:r>
                    </a:p>
                    <a:p>
                      <a:pPr marL="342900" indent="-342900" algn="just" defTabSz="1007943" rtl="0" eaLnBrk="1" latinLnBrk="0" hangingPunct="1">
                        <a:buFont typeface="+mj-lt"/>
                        <a:buAutoNum type="arabicPeriod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Rewitalizacja dzielnicy uzdrowiskowej Zapopradzie w Muszynie  poprzez budowę ogrodów tematycznych</a:t>
                      </a:r>
                    </a:p>
                    <a:p>
                      <a:pPr marL="342900" indent="-342900" algn="just" defTabSz="1007943" rtl="0" eaLnBrk="1" latinLnBrk="0" hangingPunct="1">
                        <a:buFont typeface="+mj-lt"/>
                        <a:buAutoNum type="arabicPeriod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Rewitalizacja dzielnicy uzdrowiskowej Zapopradzie w Muszynie poprzez budowę strefy wypoczynkowo – rekreacyjnej</a:t>
                      </a:r>
                    </a:p>
                    <a:p>
                      <a:pPr marL="342900" indent="-342900" algn="just" defTabSz="1007943" rtl="0" eaLnBrk="1" latinLnBrk="0" hangingPunct="1">
                        <a:buFont typeface="+mj-lt"/>
                        <a:buAutoNum type="arabicPeriod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Rozbudowa ogólnodostępnego lodowiska w Muszynie poprzez wykonanie zadaszenia z przeznaczeniem na całoroczny obiekt wielofunkcyjny wraz z dalszym zagospodarowaniem terenu</a:t>
                      </a:r>
                    </a:p>
                    <a:p>
                      <a:pPr marL="342900" indent="-342900" algn="just" defTabSz="1007943" rtl="0" eaLnBrk="1" latinLnBrk="0" hangingPunct="1">
                        <a:buFont typeface="+mj-lt"/>
                        <a:buAutoNum type="arabicPeriod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Przebudowa i adaptacja istniejącego budynku ośrodka zdrowia na Przychodnię uzdrowiskową wraz z Zakładem Przyrodoleczniczym</a:t>
                      </a:r>
                      <a:endParaRPr lang="pl-PL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7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5435" y="446068"/>
            <a:ext cx="9072563" cy="957282"/>
          </a:xfrm>
        </p:spPr>
        <p:txBody>
          <a:bodyPr/>
          <a:lstStyle/>
          <a:p>
            <a:pPr algn="just"/>
            <a:r>
              <a:rPr lang="pl-PL" sz="3200" b="1" dirty="0">
                <a:cs typeface="Calibri" panose="020F0502020204030204" pitchFamily="34" charset="0"/>
              </a:rPr>
              <a:t>Przedsięwzięcia rewitalizacyjne w podobszarach (</a:t>
            </a:r>
            <a:r>
              <a:rPr lang="pl-PL" sz="3200" b="1" dirty="0" smtClean="0">
                <a:cs typeface="Calibri" panose="020F0502020204030204" pitchFamily="34" charset="0"/>
              </a:rPr>
              <a:t>III)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5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018346"/>
              </p:ext>
            </p:extLst>
          </p:nvPr>
        </p:nvGraphicFramePr>
        <p:xfrm>
          <a:off x="515435" y="1403350"/>
          <a:ext cx="9133389" cy="4021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2610"/>
                <a:gridCol w="7700779"/>
              </a:tblGrid>
              <a:tr h="361722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Podobszar</a:t>
                      </a:r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Przedsięwzięcia</a:t>
                      </a:r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638545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Sołectwo Jastrzębik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Zagospodarowanie terenu na działce ewidencyjnej nr 205/6 w miejscowości Jastrzębik poprzez budowę placu integracyjnego</a:t>
                      </a:r>
                    </a:p>
                    <a:p>
                      <a:pPr marL="342900" marR="0" lvl="0" indent="-342900" algn="just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Rewitalizacja sołectwa Jastrzębik poprzez zwiększenie bezpieczeństwa na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głównej drodze przebiegającej przez miejscowość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Karpackie obserwatorium natury i kultury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Kryty stok narciarski – Rewitalizacja przestrzeni publicznej w sołectwie Jastrzębik </a:t>
                      </a:r>
                    </a:p>
                  </a:txBody>
                  <a:tcPr marL="68580" marR="68580" marT="0" marB="0" anchor="ctr"/>
                </a:tc>
              </a:tr>
              <a:tr h="581890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Cały obszar</a:t>
                      </a:r>
                    </a:p>
                    <a:p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Wsparcie rozwoju branży turystycznej poprzez rozwój kapitału ludzkiego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43941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Poza obszarem</a:t>
                      </a:r>
                    </a:p>
                    <a:p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Integracja i aktywizacja lokalnej społeczności w gminie Muszyna poprzez rewitalizację obiektu w Złockie 77a polegającą na budowie i wyposażeniu boisk sportowych 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pl-PL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Utworzenie oferty skierowanej dla grup zagrożonych wykluczeniem społecznym w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pl-PL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gminie Muszyna poprzez rewitalizację obiektu w Złockie 77a polegającą na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pl-PL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modernizacji budynku pod Dom Spokojnej Starości</a:t>
                      </a:r>
                      <a:endParaRPr lang="pl-P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6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3200" b="1" dirty="0"/>
              <a:t>Organizacja wdrożenia </a:t>
            </a:r>
            <a:r>
              <a:rPr lang="pl-PL" sz="3200" b="1" dirty="0" smtClean="0"/>
              <a:t>GPR</a:t>
            </a:r>
            <a:endParaRPr lang="pl-PL" sz="3200" dirty="0"/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Rysunek 1.Organizacja wdrożenia GPR</a:t>
            </a:r>
            <a:endParaRPr kumimoji="0" lang="pl-PL" alt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719832" y="1163494"/>
            <a:ext cx="8868166" cy="5499511"/>
            <a:chOff x="1456846" y="0"/>
            <a:chExt cx="6994159" cy="4526551"/>
          </a:xfrm>
        </p:grpSpPr>
        <p:grpSp>
          <p:nvGrpSpPr>
            <p:cNvPr id="7" name="Group 8"/>
            <p:cNvGrpSpPr>
              <a:grpSpLocks noChangeAspect="1"/>
            </p:cNvGrpSpPr>
            <p:nvPr/>
          </p:nvGrpSpPr>
          <p:grpSpPr bwMode="auto">
            <a:xfrm>
              <a:off x="1456846" y="0"/>
              <a:ext cx="6994159" cy="4526551"/>
              <a:chOff x="1456847" y="22972"/>
              <a:chExt cx="6994157" cy="4526555"/>
            </a:xfrm>
          </p:grpSpPr>
          <p:grpSp>
            <p:nvGrpSpPr>
              <p:cNvPr id="9" name="Group 43"/>
              <p:cNvGrpSpPr>
                <a:grpSpLocks noChangeAspect="1"/>
              </p:cNvGrpSpPr>
              <p:nvPr/>
            </p:nvGrpSpPr>
            <p:grpSpPr bwMode="auto">
              <a:xfrm>
                <a:off x="1456847" y="22972"/>
                <a:ext cx="6994157" cy="4526555"/>
                <a:chOff x="1456847" y="22972"/>
                <a:chExt cx="6994157" cy="4526555"/>
              </a:xfrm>
            </p:grpSpPr>
            <p:cxnSp>
              <p:nvCxnSpPr>
                <p:cNvPr id="11" name="Line 13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4879712" y="423757"/>
                  <a:ext cx="152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" name="Line 36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140512" y="3423276"/>
                  <a:ext cx="152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" name="AutoShape 15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3838695" y="1569407"/>
                  <a:ext cx="0" cy="47345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14" name="Grupa 13"/>
                <p:cNvGrpSpPr>
                  <a:grpSpLocks noChangeAspect="1"/>
                </p:cNvGrpSpPr>
                <p:nvPr/>
              </p:nvGrpSpPr>
              <p:grpSpPr bwMode="auto">
                <a:xfrm>
                  <a:off x="1456847" y="22972"/>
                  <a:ext cx="6994157" cy="4526555"/>
                  <a:chOff x="1517453" y="22973"/>
                  <a:chExt cx="7285128" cy="3922866"/>
                </a:xfrm>
              </p:grpSpPr>
              <p:cxnSp>
                <p:nvCxnSpPr>
                  <p:cNvPr id="18" name="AutoShape 11"/>
                  <p:cNvCxnSpPr>
                    <a:cxnSpLocks noChangeAspect="1" noChangeShapeType="1"/>
                    <a:stCxn id="22" idx="3"/>
                    <a:endCxn id="24" idx="1"/>
                  </p:cNvCxnSpPr>
                  <p:nvPr/>
                </p:nvCxnSpPr>
                <p:spPr bwMode="auto">
                  <a:xfrm flipV="1">
                    <a:off x="5519392" y="277197"/>
                    <a:ext cx="775482" cy="35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9" name="AutoShape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17453" y="1761920"/>
                    <a:ext cx="5682896" cy="2183919"/>
                  </a:xfrm>
                  <a:prstGeom prst="roundRect">
                    <a:avLst>
                      <a:gd name="adj" fmla="val 5750"/>
                    </a:avLst>
                  </a:prstGeom>
                  <a:solidFill>
                    <a:schemeClr val="accent1">
                      <a:lumMod val="75000"/>
                    </a:schemeClr>
                  </a:solidFill>
                  <a:ln w="12700">
                    <a:noFill/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4E6128"/>
                    </a:outerShdw>
                  </a:effectLst>
                </p:spPr>
                <p:txBody>
                  <a:bodyPr rot="0" vert="horz" wrap="square" lIns="0" tIns="72000" rIns="0" bIns="72000" anchor="t" anchorCtr="0" upright="1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pl-PL" dirty="0">
                        <a:latin typeface="Calibri" panose="020F0502020204030204" pitchFamily="34" charset="0"/>
                        <a:ea typeface="Times New Roman" panose="02020603050405020304" pitchFamily="18" charset="0"/>
                      </a:rPr>
                      <a:t>Realizacja przedsięwzięć GPR</a:t>
                    </a:r>
                  </a:p>
                  <a:p>
                    <a:pPr algn="ctr">
                      <a:lnSpc>
                        <a:spcPts val="1100"/>
                      </a:lnSpc>
                      <a:spcAft>
                        <a:spcPts val="0"/>
                      </a:spcAft>
                    </a:pPr>
                    <a:r>
                      <a:rPr lang="pl-PL" sz="1200" b="1" kern="12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rPr>
                      <a:t> </a:t>
                    </a:r>
                    <a:endParaRPr lang="pl-PL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algn="ctr">
                      <a:lnSpc>
                        <a:spcPts val="1100"/>
                      </a:lnSpc>
                      <a:spcAft>
                        <a:spcPts val="0"/>
                      </a:spcAft>
                    </a:pPr>
                    <a:r>
                      <a:rPr lang="pl-PL" sz="1200" b="1" kern="12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rPr>
                      <a:t> </a:t>
                    </a:r>
                    <a:endParaRPr lang="pl-PL" sz="1200" b="1" kern="1200" dirty="0" smtClean="0">
                      <a:effectLst/>
                      <a:latin typeface="Calibri Light" panose="020F0302020204030204" pitchFamily="34" charset="0"/>
                      <a:ea typeface="Times New Roman" panose="02020603050405020304" pitchFamily="18" charset="0"/>
                    </a:endParaRPr>
                  </a:p>
                  <a:p>
                    <a:pPr algn="ctr">
                      <a:lnSpc>
                        <a:spcPts val="1100"/>
                      </a:lnSpc>
                      <a:spcAft>
                        <a:spcPts val="0"/>
                      </a:spcAft>
                    </a:pPr>
                    <a:endParaRPr lang="pl-PL" sz="1200" b="1" dirty="0">
                      <a:latin typeface="Calibri Light" panose="020F0302020204030204" pitchFamily="34" charset="0"/>
                      <a:ea typeface="Times New Roman" panose="02020603050405020304" pitchFamily="18" charset="0"/>
                    </a:endParaRPr>
                  </a:p>
                  <a:p>
                    <a:pPr algn="ctr">
                      <a:lnSpc>
                        <a:spcPts val="1100"/>
                      </a:lnSpc>
                      <a:spcAft>
                        <a:spcPts val="0"/>
                      </a:spcAft>
                    </a:pPr>
                    <a:endParaRPr lang="pl-PL" sz="1200" b="1" dirty="0" smtClean="0">
                      <a:effectLst/>
                      <a:latin typeface="Calibri Light" panose="020F0302020204030204" pitchFamily="34" charset="0"/>
                      <a:ea typeface="Times New Roman" panose="02020603050405020304" pitchFamily="18" charset="0"/>
                    </a:endParaRPr>
                  </a:p>
                  <a:p>
                    <a:pPr algn="ctr">
                      <a:lnSpc>
                        <a:spcPts val="1100"/>
                      </a:lnSpc>
                      <a:spcAft>
                        <a:spcPts val="0"/>
                      </a:spcAft>
                    </a:pPr>
                    <a:endParaRPr lang="pl-PL" sz="1200" b="1" dirty="0">
                      <a:latin typeface="Calibri Light" panose="020F0302020204030204" pitchFamily="34" charset="0"/>
                      <a:ea typeface="Times New Roman" panose="02020603050405020304" pitchFamily="18" charset="0"/>
                    </a:endParaRPr>
                  </a:p>
                  <a:p>
                    <a:pPr algn="ctr">
                      <a:lnSpc>
                        <a:spcPts val="1100"/>
                      </a:lnSpc>
                      <a:spcAft>
                        <a:spcPts val="0"/>
                      </a:spcAft>
                    </a:pPr>
                    <a:endParaRPr lang="pl-PL" sz="1200" b="1" dirty="0" smtClean="0">
                      <a:effectLst/>
                      <a:latin typeface="Calibri Light" panose="020F0302020204030204" pitchFamily="34" charset="0"/>
                      <a:ea typeface="Times New Roman" panose="02020603050405020304" pitchFamily="18" charset="0"/>
                    </a:endParaRPr>
                  </a:p>
                  <a:p>
                    <a:pPr algn="ctr">
                      <a:lnSpc>
                        <a:spcPts val="1100"/>
                      </a:lnSpc>
                      <a:spcAft>
                        <a:spcPts val="0"/>
                      </a:spcAft>
                    </a:pPr>
                    <a:endParaRPr lang="pl-PL" sz="1200" b="1" dirty="0">
                      <a:latin typeface="Calibri Light" panose="020F0302020204030204" pitchFamily="34" charset="0"/>
                      <a:ea typeface="Times New Roman" panose="02020603050405020304" pitchFamily="18" charset="0"/>
                    </a:endParaRPr>
                  </a:p>
                  <a:p>
                    <a:pPr algn="ctr">
                      <a:lnSpc>
                        <a:spcPts val="1100"/>
                      </a:lnSpc>
                      <a:spcAft>
                        <a:spcPts val="0"/>
                      </a:spcAft>
                    </a:pPr>
                    <a:endParaRPr lang="pl-PL" sz="1200" b="1" dirty="0" smtClean="0">
                      <a:effectLst/>
                      <a:latin typeface="Calibri Light" panose="020F0302020204030204" pitchFamily="34" charset="0"/>
                      <a:ea typeface="Times New Roman" panose="02020603050405020304" pitchFamily="18" charset="0"/>
                    </a:endParaRPr>
                  </a:p>
                  <a:p>
                    <a:pPr algn="ctr">
                      <a:lnSpc>
                        <a:spcPts val="1100"/>
                      </a:lnSpc>
                      <a:spcAft>
                        <a:spcPts val="0"/>
                      </a:spcAft>
                    </a:pPr>
                    <a:endParaRPr lang="pl-PL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algn="ctr">
                      <a:lnSpc>
                        <a:spcPts val="1100"/>
                      </a:lnSpc>
                      <a:spcAft>
                        <a:spcPts val="0"/>
                      </a:spcAft>
                    </a:pPr>
                    <a:r>
                      <a:rPr lang="pl-PL" sz="1200" b="1" kern="12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rPr>
                      <a:t> </a:t>
                    </a:r>
                    <a:endParaRPr lang="pl-PL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algn="ctr">
                      <a:lnSpc>
                        <a:spcPts val="1100"/>
                      </a:lnSpc>
                      <a:spcAft>
                        <a:spcPts val="0"/>
                      </a:spcAft>
                    </a:pPr>
                    <a:r>
                      <a:rPr lang="pl-PL" sz="1200" b="1" kern="12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rPr>
                      <a:t> </a:t>
                    </a:r>
                    <a:endParaRPr lang="pl-PL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algn="ctr">
                      <a:lnSpc>
                        <a:spcPts val="1100"/>
                      </a:lnSpc>
                      <a:spcAft>
                        <a:spcPts val="0"/>
                      </a:spcAft>
                    </a:pPr>
                    <a:r>
                      <a:rPr lang="pl-PL" sz="12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rPr>
                      <a:t> </a:t>
                    </a: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pl-PL" sz="1600" dirty="0">
                        <a:latin typeface="Calibri" panose="020F0502020204030204" pitchFamily="34" charset="0"/>
                        <a:ea typeface="Times New Roman" panose="02020603050405020304" pitchFamily="18" charset="0"/>
                      </a:rPr>
                      <a:t>Społeczność lokalna podobszarów rewitalizacji </a:t>
                    </a: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pl-PL" sz="1600" i="1" dirty="0">
                        <a:latin typeface="Calibri" panose="020F0502020204030204" pitchFamily="34" charset="0"/>
                        <a:ea typeface="Times New Roman" panose="02020603050405020304" pitchFamily="18" charset="0"/>
                      </a:rPr>
                      <a:t>Odbiorcy produktów i rezultatów GPR</a:t>
                    </a:r>
                  </a:p>
                </p:txBody>
              </p:sp>
              <p:sp>
                <p:nvSpPr>
                  <p:cNvPr id="20" name="AutoShap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6253" y="2183786"/>
                    <a:ext cx="1606450" cy="108422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>
                      <a:lumMod val="90000"/>
                    </a:schemeClr>
                  </a:solidFill>
                  <a:ln>
                    <a:noFill/>
                  </a:ln>
                  <a:effectLst>
                    <a:outerShdw blurRad="44450" dist="27940" dir="5400000" algn="ctr" rotWithShape="0">
                      <a:srgbClr val="000000">
                        <a:alpha val="31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0" tIns="0" rIns="0" bIns="0" anchor="ctr" anchorCtr="0" upright="1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pl-PL" sz="1600" dirty="0">
                        <a:latin typeface="Calibri" panose="020F0502020204030204" pitchFamily="34" charset="0"/>
                        <a:ea typeface="Times New Roman" panose="02020603050405020304" pitchFamily="18" charset="0"/>
                      </a:rPr>
                      <a:t>Projekty partnerów społeczno-gospodarczych</a:t>
                    </a:r>
                  </a:p>
                </p:txBody>
              </p:sp>
              <p:sp>
                <p:nvSpPr>
                  <p:cNvPr id="21" name="AutoShap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9634" y="2183786"/>
                    <a:ext cx="1606450" cy="108422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>
                      <a:lumMod val="90000"/>
                    </a:schemeClr>
                  </a:solidFill>
                  <a:ln>
                    <a:noFill/>
                  </a:ln>
                  <a:effectLst>
                    <a:outerShdw blurRad="44450" dist="27940" dir="5400000" algn="ctr" rotWithShape="0">
                      <a:srgbClr val="000000">
                        <a:alpha val="31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0" tIns="0" rIns="0" bIns="0" anchor="ctr" anchorCtr="0" upright="1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pl-PL" sz="1600" dirty="0">
                        <a:latin typeface="Calibri" panose="020F0502020204030204" pitchFamily="34" charset="0"/>
                        <a:ea typeface="Times New Roman" panose="02020603050405020304" pitchFamily="18" charset="0"/>
                      </a:rPr>
                      <a:t>Projekty wspólne</a:t>
                    </a: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pl-PL" sz="1600" i="1" dirty="0">
                        <a:latin typeface="Calibri" panose="020F0502020204030204" pitchFamily="34" charset="0"/>
                        <a:ea typeface="Times New Roman" panose="02020603050405020304" pitchFamily="18" charset="0"/>
                      </a:rPr>
                      <a:t>zintegrowane,</a:t>
                    </a: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pl-PL" sz="1600" i="1" dirty="0">
                        <a:latin typeface="Calibri" panose="020F0502020204030204" pitchFamily="34" charset="0"/>
                        <a:ea typeface="Times New Roman" panose="02020603050405020304" pitchFamily="18" charset="0"/>
                      </a:rPr>
                      <a:t>partnerskie, </a:t>
                    </a:r>
                    <a:r>
                      <a:rPr lang="pl-PL" sz="1600" i="1" dirty="0" smtClean="0">
                        <a:latin typeface="Calibri" panose="020F0502020204030204" pitchFamily="34" charset="0"/>
                        <a:ea typeface="Times New Roman" panose="02020603050405020304" pitchFamily="18" charset="0"/>
                      </a:rPr>
                      <a:t>hybrydowe</a:t>
                    </a:r>
                    <a:r>
                      <a:rPr lang="pl-PL" sz="1600" i="1" dirty="0">
                        <a:latin typeface="Calibri" panose="020F0502020204030204" pitchFamily="34" charset="0"/>
                        <a:ea typeface="Times New Roman" panose="02020603050405020304" pitchFamily="18" charset="0"/>
                      </a:rPr>
                      <a:t>, grantowe </a:t>
                    </a:r>
                  </a:p>
                </p:txBody>
              </p:sp>
              <p:sp>
                <p:nvSpPr>
                  <p:cNvPr id="22" name="AutoShape 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19693" y="46617"/>
                    <a:ext cx="2899700" cy="46822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>
                      <a:lumMod val="90000"/>
                    </a:schemeClr>
                  </a:solidFill>
                  <a:ln>
                    <a:noFill/>
                  </a:ln>
                  <a:effectLst>
                    <a:outerShdw blurRad="44450" dist="27940" dir="5400000" algn="ctr" rotWithShape="0">
                      <a:srgbClr val="000000">
                        <a:alpha val="31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0" tIns="0" rIns="0" bIns="0" anchor="ctr" anchorCtr="0" upright="1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rPr>
                      <a:t>Burmistrz Miasta i Gminy Uzdrowiskowej Muszyna</a:t>
                    </a:r>
                    <a:endParaRPr lang="pl-PL" sz="1600" dirty="0">
                      <a:effectLst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" name="AutoShape 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38158" y="823591"/>
                    <a:ext cx="2881235" cy="49535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>
                      <a:lumMod val="90000"/>
                    </a:schemeClr>
                  </a:solidFill>
                  <a:ln>
                    <a:noFill/>
                  </a:ln>
                  <a:effectLst>
                    <a:outerShdw blurRad="44450" dist="27940" dir="5400000" algn="ctr" rotWithShape="0">
                      <a:srgbClr val="000000">
                        <a:alpha val="31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0" tIns="0" rIns="0" bIns="0" anchor="ctr" anchorCtr="0" upright="1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pl-PL" sz="300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rPr>
                      <a:t> </a:t>
                    </a:r>
                    <a:endParaRPr lang="pl-PL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pl-PL" sz="1600" dirty="0">
                        <a:latin typeface="Calibri" panose="020F0502020204030204" pitchFamily="34" charset="0"/>
                        <a:ea typeface="Times New Roman" panose="02020603050405020304" pitchFamily="18" charset="0"/>
                      </a:rPr>
                      <a:t>Operator Gminnego Programu Rewitalizacji</a:t>
                    </a:r>
                  </a:p>
                </p:txBody>
              </p:sp>
              <p:sp>
                <p:nvSpPr>
                  <p:cNvPr id="24" name="AutoShape 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94875" y="22973"/>
                    <a:ext cx="2507706" cy="5084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>
                      <a:lumMod val="90000"/>
                    </a:schemeClr>
                  </a:solidFill>
                  <a:ln>
                    <a:noFill/>
                  </a:ln>
                  <a:effectLst>
                    <a:outerShdw blurRad="44450" dist="27940" dir="5400000" algn="ctr" rotWithShape="0">
                      <a:srgbClr val="000000">
                        <a:alpha val="31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0" tIns="0" rIns="0" bIns="0" anchor="ctr" anchorCtr="0" upright="1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pl-PL" sz="1600" dirty="0">
                        <a:latin typeface="Calibri" panose="020F0502020204030204" pitchFamily="34" charset="0"/>
                        <a:ea typeface="Times New Roman" panose="02020603050405020304" pitchFamily="18" charset="0"/>
                      </a:rPr>
                      <a:t>Komitet </a:t>
                    </a: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pl-PL" sz="1600" dirty="0">
                        <a:latin typeface="Calibri" panose="020F0502020204030204" pitchFamily="34" charset="0"/>
                        <a:ea typeface="Times New Roman" panose="02020603050405020304" pitchFamily="18" charset="0"/>
                      </a:rPr>
                      <a:t>Rewitalizacji</a:t>
                    </a:r>
                  </a:p>
                </p:txBody>
              </p:sp>
              <p:sp>
                <p:nvSpPr>
                  <p:cNvPr id="25" name="AutoShape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38569" y="1785627"/>
                    <a:ext cx="1163566" cy="617713"/>
                  </a:xfrm>
                  <a:prstGeom prst="roundRect">
                    <a:avLst>
                      <a:gd name="adj" fmla="val 9935"/>
                    </a:avLst>
                  </a:prstGeom>
                  <a:solidFill>
                    <a:srgbClr val="ECA7F3"/>
                  </a:solidFill>
                  <a:ln>
                    <a:noFill/>
                  </a:ln>
                  <a:effectLst>
                    <a:outerShdw blurRad="44450" dist="27940" dir="5400000" algn="ctr" rotWithShape="0">
                      <a:srgbClr val="000000">
                        <a:alpha val="31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0" tIns="0" rIns="0" bIns="0" anchor="ctr" anchorCtr="0" upright="1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pl-PL" sz="600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rPr>
                      <a:t> </a:t>
                    </a:r>
                    <a:endParaRPr lang="pl-PL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pl-PL" sz="1600" dirty="0">
                        <a:latin typeface="Calibri" panose="020F0502020204030204" pitchFamily="34" charset="0"/>
                        <a:ea typeface="Times New Roman" panose="02020603050405020304" pitchFamily="18" charset="0"/>
                      </a:rPr>
                      <a:t>Zewnętrzni  eksperci </a:t>
                    </a:r>
                  </a:p>
                </p:txBody>
              </p:sp>
              <p:sp>
                <p:nvSpPr>
                  <p:cNvPr id="26" name="AutoShape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31174" y="823592"/>
                    <a:ext cx="2869769" cy="539576"/>
                  </a:xfrm>
                  <a:prstGeom prst="roundRect">
                    <a:avLst>
                      <a:gd name="adj" fmla="val 6856"/>
                    </a:avLst>
                  </a:prstGeom>
                  <a:solidFill>
                    <a:srgbClr val="92D050"/>
                  </a:solidFill>
                  <a:ln>
                    <a:noFill/>
                  </a:ln>
                  <a:effectLst>
                    <a:outerShdw blurRad="44450" dist="27940" dir="5400000" algn="ctr" rotWithShape="0">
                      <a:srgbClr val="000000">
                        <a:alpha val="31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16328" tIns="45720" rIns="16328" bIns="45720" anchor="ctr" anchorCtr="0" upright="1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pl-PL" sz="1600" dirty="0">
                        <a:latin typeface="Calibri" panose="020F0502020204030204" pitchFamily="34" charset="0"/>
                        <a:ea typeface="Times New Roman" panose="02020603050405020304" pitchFamily="18" charset="0"/>
                      </a:rPr>
                      <a:t>System informatyczny, narzędzia komunikacji elektronicznej</a:t>
                    </a:r>
                  </a:p>
                </p:txBody>
              </p:sp>
              <p:cxnSp>
                <p:nvCxnSpPr>
                  <p:cNvPr id="27" name="AutoShape 20"/>
                  <p:cNvCxnSpPr>
                    <a:cxnSpLocks noChangeAspect="1" noChangeShapeType="1"/>
                  </p:cNvCxnSpPr>
                  <p:nvPr/>
                </p:nvCxnSpPr>
                <p:spPr bwMode="auto">
                  <a:xfrm flipH="1">
                    <a:off x="7200357" y="2183786"/>
                    <a:ext cx="40996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5" name="AutoShape 23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5715596" y="3074818"/>
                  <a:ext cx="336703" cy="482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" name="AutoShape 23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6386964" y="1569407"/>
                  <a:ext cx="0" cy="45047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" name="AutoShap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5167979" y="2471931"/>
                  <a:ext cx="1542287" cy="1272487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>
                    <a:lumMod val="90000"/>
                  </a:schemeClr>
                </a:solidFill>
                <a:ln>
                  <a:noFill/>
                </a:ln>
                <a:effectLst>
                  <a:outerShdw blurRad="44450" dist="27940" dir="5400000" algn="ctr" rotWithShape="0">
                    <a:srgbClr val="000000">
                      <a:alpha val="31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pl-PL" sz="1600" dirty="0"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Projekty Urzędu Gminy i ich jednostek organizacyjnych</a:t>
                  </a:r>
                </a:p>
              </p:txBody>
            </p:sp>
          </p:grpSp>
          <p:cxnSp>
            <p:nvCxnSpPr>
              <p:cNvPr id="10" name="AutoShape 15"/>
              <p:cNvCxnSpPr>
                <a:cxnSpLocks noChangeAspect="1" noChangeShapeType="1"/>
              </p:cNvCxnSpPr>
              <p:nvPr/>
            </p:nvCxnSpPr>
            <p:spPr bwMode="auto">
              <a:xfrm>
                <a:off x="3820448" y="579441"/>
                <a:ext cx="0" cy="3960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" name="AutoShape 15"/>
            <p:cNvCxnSpPr>
              <a:cxnSpLocks noChangeAspect="1" noChangeShapeType="1"/>
            </p:cNvCxnSpPr>
            <p:nvPr/>
          </p:nvCxnSpPr>
          <p:spPr bwMode="auto">
            <a:xfrm>
              <a:off x="5298948" y="1205349"/>
              <a:ext cx="396000" cy="82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4947947" y="87868"/>
            <a:ext cx="184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5435" y="446068"/>
            <a:ext cx="9072563" cy="957282"/>
          </a:xfrm>
        </p:spPr>
        <p:txBody>
          <a:bodyPr/>
          <a:lstStyle/>
          <a:p>
            <a:pPr algn="just"/>
            <a:r>
              <a:rPr lang="pl-PL" sz="3200" b="1" dirty="0"/>
              <a:t>System monitorowania i oceny </a:t>
            </a:r>
            <a:r>
              <a:rPr lang="pl-PL" sz="3200" b="1" dirty="0" smtClean="0"/>
              <a:t>GPR</a:t>
            </a:r>
            <a:endParaRPr lang="pl-PL" sz="3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068023"/>
              </p:ext>
            </p:extLst>
          </p:nvPr>
        </p:nvGraphicFramePr>
        <p:xfrm>
          <a:off x="515435" y="1691604"/>
          <a:ext cx="9133390" cy="50405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855516"/>
                <a:gridCol w="3277874"/>
              </a:tblGrid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rebuchet MS,Trebuchet MS,Trebu"/>
                          <a:cs typeface="Trebuchet MS,Trebuchet MS,Trebu"/>
                        </a:rPr>
                        <a:t>Pozyskiwanie i dokumentowanie danych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,Trebuchet MS,Trebu"/>
                        <a:cs typeface="Trebuchet MS,Trebuchet MS,Treb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rebuchet MS,Trebuchet MS,Trebu"/>
                          <a:cs typeface="Trebuchet MS,Trebuchet MS,Trebu"/>
                        </a:rPr>
                        <a:t>Zakres monitoringu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,Trebuchet MS,Trebu"/>
                        <a:cs typeface="Trebuchet MS,Trebuchet MS,Treb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rebuchet MS,Trebuchet MS,Trebu"/>
                          <a:cs typeface="Trebuchet MS,Trebuchet MS,Trebu"/>
                        </a:rPr>
                        <a:t>Gromadzenie danych i ich weryfikacja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,Trebuchet MS,Trebu"/>
                        <a:cs typeface="Trebuchet MS,Trebuchet MS,Treb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rebuchet MS,Trebuchet MS,Trebu"/>
                          <a:cs typeface="Trebuchet MS,Trebuchet MS,Trebu"/>
                        </a:rPr>
                        <a:t>Porównywanie danych ze wskaźników z zakładanymi wartościami planowanymi (o ile zostały określone) 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,Trebuchet MS,Trebu"/>
                        <a:cs typeface="Trebuchet MS,Trebuchet MS,Treb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rebuchet MS,Trebuchet MS,Trebu"/>
                          <a:cs typeface="Trebuchet MS,Trebuchet MS,Trebu"/>
                        </a:rPr>
                        <a:t>Przeprowadzenie badań opinii mieszkańców, opracowanie raportów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,Trebuchet MS,Trebu"/>
                        <a:cs typeface="Trebuchet MS,Trebuchet MS,Treb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rebuchet MS,Trebuchet MS,Trebu"/>
                          <a:cs typeface="Trebuchet MS,Trebuchet MS,Trebu"/>
                        </a:rPr>
                        <a:t>Opracowanie wniosków na podstawie wskaźników monitoringu oraz badań opinii 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,Trebuchet MS,Trebu"/>
                        <a:cs typeface="Trebuchet MS,Trebuchet MS,Treb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rebuchet MS,Trebuchet MS,Trebu"/>
                          <a:cs typeface="Trebuchet MS,Trebuchet MS,Trebu"/>
                        </a:rPr>
                        <a:t>Zakres oceny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,Trebuchet MS,Trebu"/>
                        <a:cs typeface="Trebuchet MS,Trebuchet MS,Treb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rebuchet MS,Trebuchet MS,Trebu"/>
                          <a:cs typeface="Trebuchet MS,Trebuchet MS,Trebu"/>
                        </a:rPr>
                        <a:t>Udostępnienie wniosków z oceny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,Trebuchet MS,Trebu"/>
                        <a:cs typeface="Trebuchet MS,Trebuchet MS,Treb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rebuchet MS,Trebuchet MS,Trebu"/>
                          <a:cs typeface="Trebuchet MS,Trebuchet MS,Trebu"/>
                        </a:rPr>
                        <a:t>Weryfikacja i aktualizacja Programu, w tym działań rewitalizacyjnych 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,Trebuchet MS,Trebu"/>
                        <a:cs typeface="Trebuchet MS,Trebuchet MS,Treb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rebuchet MS,Trebuchet MS,Trebu"/>
                          <a:cs typeface="Trebuchet MS,Trebuchet MS,Trebu"/>
                        </a:rPr>
                        <a:t>Wykorzystanie wyników oceny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,Trebuchet MS,Trebu"/>
                        <a:cs typeface="Trebuchet MS,Trebuchet MS,Treb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rebuchet MS,Trebuchet MS,Trebu"/>
                          <a:cs typeface="Trebuchet MS,Trebuchet MS,Trebu"/>
                        </a:rPr>
                        <a:t>Przeprowadzenie konsultacji społecznych w ramach aktualizacji Programu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,Trebuchet MS,Trebu"/>
                        <a:cs typeface="Trebuchet MS,Trebuchet MS,Treb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rebuchet MS,Trebuchet MS,Trebu"/>
                          <a:cs typeface="Trebuchet MS,Trebuchet MS,Trebu"/>
                        </a:rPr>
                        <a:t>Realizacja działań rewitalizacyjnych określonych w Programie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9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8798" y="467469"/>
            <a:ext cx="9130027" cy="935881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/>
              <a:t>Podsumowanie dotychczasowych </a:t>
            </a:r>
            <a:r>
              <a:rPr lang="pl-PL" sz="3200" b="1" dirty="0" smtClean="0"/>
              <a:t>działań (1</a:t>
            </a:r>
            <a:r>
              <a:rPr lang="pl-PL" sz="3200" b="1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798" y="1422983"/>
            <a:ext cx="9139583" cy="5190277"/>
          </a:xfrm>
        </p:spPr>
        <p:txBody>
          <a:bodyPr>
            <a:normAutofit fontScale="92500"/>
          </a:bodyPr>
          <a:lstStyle/>
          <a:p>
            <a:pPr marL="566968" indent="-566968" algn="just">
              <a:buFont typeface="+mj-lt"/>
              <a:buAutoNum type="arabicPeriod"/>
            </a:pPr>
            <a:r>
              <a:rPr lang="pl-PL" sz="2646" dirty="0"/>
              <a:t>Badanie ankietowe (30 maja - 6 czerwca 2016 r.) na próbie </a:t>
            </a:r>
            <a:r>
              <a:rPr lang="pl-PL" sz="2646" dirty="0" smtClean="0"/>
              <a:t>372</a:t>
            </a:r>
            <a:r>
              <a:rPr lang="pl-PL" sz="2800" dirty="0"/>
              <a:t> </a:t>
            </a:r>
            <a:r>
              <a:rPr lang="pl-PL" sz="2646" dirty="0" smtClean="0"/>
              <a:t>osób</a:t>
            </a:r>
            <a:r>
              <a:rPr lang="pl-PL" sz="2646" dirty="0"/>
              <a:t>.</a:t>
            </a:r>
          </a:p>
          <a:p>
            <a:pPr marL="566968" indent="-566968" algn="just">
              <a:buFont typeface="+mj-lt"/>
              <a:buAutoNum type="arabicPeriod"/>
            </a:pPr>
            <a:r>
              <a:rPr lang="pl-PL" sz="2646" dirty="0"/>
              <a:t>Spotkanie diagnostyczne, odbyło się 17 czerwca - poznanie problemów i potrzeb rewitalizacyjnych</a:t>
            </a:r>
          </a:p>
          <a:p>
            <a:pPr marL="566968" indent="-566968" algn="just">
              <a:buFont typeface="+mj-lt"/>
              <a:buAutoNum type="arabicPeriod"/>
            </a:pPr>
            <a:r>
              <a:rPr lang="pl-PL" sz="2646" dirty="0"/>
              <a:t>Konsultacje społeczne projektu uchwały o wyznaczeniu obszaru zdegradowanego i rewitalizacji - od </a:t>
            </a:r>
            <a:r>
              <a:rPr lang="pl-PL" sz="2646" dirty="0" smtClean="0"/>
              <a:t>21 </a:t>
            </a:r>
            <a:r>
              <a:rPr lang="pl-PL" sz="2646" dirty="0"/>
              <a:t>września </a:t>
            </a:r>
            <a:r>
              <a:rPr lang="pl-PL" sz="2646" dirty="0" smtClean="0"/>
              <a:t>do</a:t>
            </a:r>
            <a:r>
              <a:rPr lang="pl-PL" sz="2800" dirty="0"/>
              <a:t> </a:t>
            </a:r>
            <a:r>
              <a:rPr lang="pl-PL" sz="2646" dirty="0" smtClean="0"/>
              <a:t>22</a:t>
            </a:r>
            <a:r>
              <a:rPr lang="pl-PL" sz="2800" dirty="0"/>
              <a:t> </a:t>
            </a:r>
            <a:r>
              <a:rPr lang="pl-PL" sz="2646" dirty="0" smtClean="0"/>
              <a:t>października </a:t>
            </a:r>
            <a:r>
              <a:rPr lang="pl-PL" sz="2646" dirty="0"/>
              <a:t>2016 r. – zgłoszona 1 uwaga</a:t>
            </a:r>
          </a:p>
          <a:p>
            <a:pPr marL="1007943" lvl="1" indent="-412977" algn="just"/>
            <a:r>
              <a:rPr lang="pl-PL" sz="2425" dirty="0"/>
              <a:t>Spotkanie informacyjno-konsultacyjne – 5 października 2016 r. </a:t>
            </a:r>
          </a:p>
          <a:p>
            <a:pPr marL="1007943" lvl="1" indent="-412977" algn="just"/>
            <a:r>
              <a:rPr lang="pl-PL" sz="2425" dirty="0"/>
              <a:t>Ankieta</a:t>
            </a:r>
          </a:p>
          <a:p>
            <a:pPr marL="1007943" lvl="1" indent="-412977" algn="just"/>
            <a:r>
              <a:rPr lang="pl-PL" sz="2425" dirty="0"/>
              <a:t>Formularz do zgłaszania uwag w formie papierowej i</a:t>
            </a:r>
            <a:r>
              <a:rPr lang="pl-PL" sz="2646" dirty="0"/>
              <a:t> </a:t>
            </a:r>
            <a:r>
              <a:rPr lang="pl-PL" sz="2425" dirty="0" smtClean="0"/>
              <a:t>elektronicznej</a:t>
            </a:r>
            <a:endParaRPr lang="pl-PL" sz="2425" dirty="0"/>
          </a:p>
        </p:txBody>
      </p:sp>
    </p:spTree>
    <p:extLst>
      <p:ext uri="{BB962C8B-B14F-4D97-AF65-F5344CB8AC3E}">
        <p14:creationId xmlns:p14="http://schemas.microsoft.com/office/powerpoint/2010/main" val="225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5435" y="446068"/>
            <a:ext cx="9133390" cy="957282"/>
          </a:xfrm>
        </p:spPr>
        <p:txBody>
          <a:bodyPr/>
          <a:lstStyle/>
          <a:p>
            <a:pPr algn="l"/>
            <a:r>
              <a:rPr lang="pl-PL" sz="3200" b="1" dirty="0" smtClean="0"/>
              <a:t>Kryteria oceny GPR</a:t>
            </a:r>
            <a:endParaRPr lang="pl-PL" sz="3200" b="1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965603"/>
              </p:ext>
            </p:extLst>
          </p:nvPr>
        </p:nvGraphicFramePr>
        <p:xfrm>
          <a:off x="515938" y="1477963"/>
          <a:ext cx="9072562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18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5435" y="446068"/>
            <a:ext cx="9072563" cy="957282"/>
          </a:xfrm>
        </p:spPr>
        <p:txBody>
          <a:bodyPr/>
          <a:lstStyle/>
          <a:p>
            <a:pPr algn="l"/>
            <a:r>
              <a:rPr lang="pl-PL" sz="3200" b="1" dirty="0" smtClean="0"/>
              <a:t>Terminy ewaluacji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5435" y="1403350"/>
            <a:ext cx="9072563" cy="4921527"/>
          </a:xfrm>
        </p:spPr>
        <p:txBody>
          <a:bodyPr/>
          <a:lstStyle/>
          <a:p>
            <a:pPr lvl="0"/>
            <a:r>
              <a:rPr lang="pl-PL" sz="2600" b="1" dirty="0"/>
              <a:t>Pierwsza ocena</a:t>
            </a:r>
            <a:r>
              <a:rPr lang="pl-PL" sz="2600" dirty="0"/>
              <a:t> (ewaluacja on-</a:t>
            </a:r>
            <a:r>
              <a:rPr lang="pl-PL" sz="2600" dirty="0" err="1"/>
              <a:t>going</a:t>
            </a:r>
            <a:r>
              <a:rPr lang="pl-PL" sz="2600" dirty="0"/>
              <a:t>) do 29 lutego 2020 roku </a:t>
            </a:r>
          </a:p>
          <a:p>
            <a:pPr lvl="0"/>
            <a:r>
              <a:rPr lang="pl-PL" sz="2600" b="1" dirty="0"/>
              <a:t>Druga ocena </a:t>
            </a:r>
            <a:r>
              <a:rPr lang="pl-PL" sz="2600" dirty="0"/>
              <a:t>(ewaluacja on-</a:t>
            </a:r>
            <a:r>
              <a:rPr lang="pl-PL" sz="2600" dirty="0" err="1"/>
              <a:t>going</a:t>
            </a:r>
            <a:r>
              <a:rPr lang="pl-PL" sz="2600" dirty="0"/>
              <a:t>) do 28 lutego 2022 roku</a:t>
            </a:r>
          </a:p>
          <a:p>
            <a:pPr lvl="0"/>
            <a:r>
              <a:rPr lang="pl-PL" sz="2600" b="1" dirty="0"/>
              <a:t>Trzecia ocena </a:t>
            </a:r>
            <a:r>
              <a:rPr lang="pl-PL" sz="2600" dirty="0"/>
              <a:t>(ewaluacja ex-post) do 28 lutego 2024 </a:t>
            </a:r>
            <a:r>
              <a:rPr lang="pl-PL" sz="2600" dirty="0" smtClean="0"/>
              <a:t>roku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20192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latin typeface="Trebuchet MS" panose="020B0603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i="1" dirty="0" smtClean="0"/>
          </a:p>
          <a:p>
            <a:pPr marL="0" indent="0" algn="ctr">
              <a:buNone/>
            </a:pPr>
            <a:endParaRPr lang="pl-PL" i="1" dirty="0" smtClean="0"/>
          </a:p>
          <a:p>
            <a:pPr marL="0" indent="0" algn="ctr">
              <a:buNone/>
            </a:pPr>
            <a:r>
              <a:rPr lang="pl-PL" sz="3200" i="1" dirty="0" smtClean="0">
                <a:cs typeface="Calibri" panose="020F0502020204030204" pitchFamily="34" charset="0"/>
              </a:rPr>
              <a:t>Zapraszamy do dyskusji na temat projektu dokumentu</a:t>
            </a:r>
            <a:endParaRPr lang="pl-PL" sz="3200" i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6282" y="446068"/>
            <a:ext cx="9071716" cy="957282"/>
          </a:xfrm>
        </p:spPr>
        <p:txBody>
          <a:bodyPr/>
          <a:lstStyle/>
          <a:p>
            <a:pPr algn="just"/>
            <a:r>
              <a:rPr lang="pl-PL" sz="3200" b="1" dirty="0" smtClean="0"/>
              <a:t>Konsultacje społeczne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6282" y="1403350"/>
            <a:ext cx="9132543" cy="4921527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pl-PL" sz="2600" dirty="0" smtClean="0"/>
              <a:t>Zbieranie </a:t>
            </a:r>
            <a:r>
              <a:rPr lang="pl-PL" sz="2600" dirty="0"/>
              <a:t>uwag i wniosków w formie papierowej oraz elektronicznej z wykorzystaniem formularza konsultacyjnego. Wypełnione czytelnie formularze będzie można dostarczyć:</a:t>
            </a:r>
          </a:p>
          <a:p>
            <a:pPr lvl="1" algn="just"/>
            <a:r>
              <a:rPr lang="pl-PL" sz="1600" dirty="0" smtClean="0"/>
              <a:t>drogą </a:t>
            </a:r>
            <a:r>
              <a:rPr lang="pl-PL" sz="1600" dirty="0"/>
              <a:t>elektroniczną na adres e-mail: o.czeranowska@respublic.pl wpisując w tytule „Konsultacje społeczne – projekt Gminnego Programu Rewitalizacji” lub online na stronie cyfrowademokracja.pl</a:t>
            </a:r>
          </a:p>
          <a:p>
            <a:pPr lvl="1" algn="just"/>
            <a:r>
              <a:rPr lang="pl-PL" sz="1600" dirty="0" smtClean="0"/>
              <a:t>drogą </a:t>
            </a:r>
            <a:r>
              <a:rPr lang="pl-PL" sz="1600" dirty="0"/>
              <a:t>korespondencyjną na adres Urzędu Miasta i Gminy Uzdrowiskowej Muszyna, ul. Rynek 31, 33-370 Muszyna, z dopiskiem: „Konsultacje społeczne – projekt Gminnego Programu Rewitalizacji”</a:t>
            </a:r>
          </a:p>
          <a:p>
            <a:pPr lvl="1" algn="just"/>
            <a:r>
              <a:rPr lang="pl-PL" sz="1600" dirty="0" smtClean="0"/>
              <a:t>bezpośrednio </a:t>
            </a:r>
            <a:r>
              <a:rPr lang="pl-PL" sz="1600" dirty="0"/>
              <a:t>do sekretariatu Urzędu Miasta i Gminy Uzdrowiskowej Muszyna, ul. Rynek 31.</a:t>
            </a:r>
          </a:p>
          <a:p>
            <a:pPr algn="just">
              <a:buFont typeface="+mj-lt"/>
              <a:buAutoNum type="arabicPeriod" startAt="2"/>
            </a:pPr>
            <a:r>
              <a:rPr lang="pl-PL" sz="2600" dirty="0"/>
              <a:t>Zbieranie uwag i wniosków do protokołu do sekretariatu Urzędu Miasta i Gminy Uzdrowiskowej Muszyna, ul. Rynek 31, od poniedziałku do piątku w godzinach pracy Urzędu</a:t>
            </a:r>
            <a:r>
              <a:rPr lang="pl-PL" sz="2600" dirty="0" smtClean="0"/>
              <a:t>.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36356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" panose="020F0502020204030204" pitchFamily="34" charset="0"/>
              </a:rPr>
              <a:t>Dziękujemy za uwagę</a:t>
            </a:r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body" idx="1"/>
          </p:nvPr>
        </p:nvSpPr>
        <p:spPr>
          <a:xfrm>
            <a:off x="760997" y="755501"/>
            <a:ext cx="8568531" cy="2520280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ResPublic Sp. </a:t>
            </a:r>
            <a:r>
              <a:rPr lang="pl-PL" dirty="0"/>
              <a:t>z</a:t>
            </a:r>
            <a:r>
              <a:rPr lang="pl-PL" dirty="0" smtClean="0"/>
              <a:t> o.o.</a:t>
            </a:r>
          </a:p>
          <a:p>
            <a:r>
              <a:rPr lang="pl-PL" dirty="0" smtClean="0"/>
              <a:t>Ul. Trębacka 4</a:t>
            </a:r>
          </a:p>
          <a:p>
            <a:r>
              <a:rPr lang="pl-PL" dirty="0" smtClean="0"/>
              <a:t>00-074 Warszawa </a:t>
            </a:r>
          </a:p>
          <a:p>
            <a:r>
              <a:rPr lang="pl-PL" dirty="0"/>
              <a:t>tel.+48 22 630 98 34</a:t>
            </a:r>
          </a:p>
          <a:p>
            <a:r>
              <a:rPr lang="pl-PL" dirty="0"/>
              <a:t>fax +48 22 630 95 </a:t>
            </a:r>
            <a:r>
              <a:rPr lang="pl-PL" dirty="0" smtClean="0"/>
              <a:t>57</a:t>
            </a:r>
            <a:endParaRPr lang="pl-PL" dirty="0"/>
          </a:p>
        </p:txBody>
      </p:sp>
      <p:pic>
        <p:nvPicPr>
          <p:cNvPr id="6" name="Picture 2" descr="Herbmal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4" y="6869878"/>
            <a:ext cx="499806" cy="60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92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6281" y="446068"/>
            <a:ext cx="9132543" cy="957282"/>
          </a:xfrm>
        </p:spPr>
        <p:txBody>
          <a:bodyPr/>
          <a:lstStyle/>
          <a:p>
            <a:pPr algn="just"/>
            <a:r>
              <a:rPr lang="pl-PL" sz="3200" b="1" dirty="0"/>
              <a:t>Podsumowanie dotychczasowych działań </a:t>
            </a:r>
            <a:r>
              <a:rPr lang="pl-PL" sz="3200" b="1" dirty="0" smtClean="0"/>
              <a:t>(2</a:t>
            </a:r>
            <a:r>
              <a:rPr lang="pl-PL" sz="3600" b="1" dirty="0" smtClean="0"/>
              <a:t>)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6282" y="1403350"/>
            <a:ext cx="9132543" cy="4921527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4"/>
            </a:pPr>
            <a:r>
              <a:rPr lang="pl-PL" sz="2400" dirty="0"/>
              <a:t>Uchwała w sprawie wyznaczenia obszaru zdegradowanego i   obszaru rewitalizacji na terenie gminy Muszyna </a:t>
            </a:r>
            <a:r>
              <a:rPr lang="pl-PL" sz="2400" dirty="0" smtClean="0"/>
              <a:t>(27 października 2016 </a:t>
            </a:r>
            <a:r>
              <a:rPr lang="pl-PL" sz="2400" dirty="0"/>
              <a:t>r</a:t>
            </a:r>
            <a:r>
              <a:rPr lang="pl-PL" sz="2400" dirty="0" smtClean="0"/>
              <a:t>.)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pl-PL" sz="2400" dirty="0" smtClean="0"/>
              <a:t>Warsztat projektowy (8 listopada 2016.)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pl-PL" sz="2400" dirty="0" smtClean="0"/>
              <a:t>Nabór </a:t>
            </a:r>
            <a:r>
              <a:rPr lang="pl-PL" sz="2400" dirty="0"/>
              <a:t>kart przedsięwzięć rewitalizacyjnych </a:t>
            </a:r>
            <a:r>
              <a:rPr lang="pl-PL" sz="2400" dirty="0" smtClean="0"/>
              <a:t>(8-30 listopada 2016 r.)</a:t>
            </a:r>
            <a:endParaRPr lang="pl-PL" sz="2400" dirty="0"/>
          </a:p>
          <a:p>
            <a:pPr marL="457200" indent="-457200" algn="just" defTabSz="625475">
              <a:buFont typeface="+mj-lt"/>
              <a:buAutoNum type="arabicPeriod" startAt="4"/>
            </a:pPr>
            <a:r>
              <a:rPr lang="pl-PL" sz="2400" dirty="0" smtClean="0"/>
              <a:t>Opracowanie </a:t>
            </a:r>
            <a:r>
              <a:rPr lang="pl-PL" sz="2400" dirty="0"/>
              <a:t>części projekcyjnej Programu Rewitalizacji 	  </a:t>
            </a:r>
            <a:endParaRPr lang="pl-PL" sz="2400" dirty="0" smtClean="0"/>
          </a:p>
          <a:p>
            <a:pPr marL="457200" indent="-457200" algn="just" defTabSz="625475">
              <a:buFont typeface="+mj-lt"/>
              <a:buAutoNum type="arabicPeriod" startAt="4"/>
            </a:pPr>
            <a:r>
              <a:rPr lang="pl-PL" sz="2400" dirty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pl-PL" sz="2400" dirty="0" smtClean="0">
                <a:solidFill>
                  <a:schemeClr val="accent5">
                    <a:lumMod val="75000"/>
                  </a:schemeClr>
                </a:solidFill>
              </a:rPr>
              <a:t>onsultacje </a:t>
            </a:r>
            <a:r>
              <a:rPr lang="pl-PL" sz="2400" dirty="0">
                <a:solidFill>
                  <a:schemeClr val="accent5">
                    <a:lumMod val="75000"/>
                  </a:schemeClr>
                </a:solidFill>
              </a:rPr>
              <a:t>społeczne Programu </a:t>
            </a:r>
            <a:r>
              <a:rPr lang="pl-PL" sz="2400" dirty="0" smtClean="0">
                <a:solidFill>
                  <a:schemeClr val="accent5">
                    <a:lumMod val="75000"/>
                  </a:schemeClr>
                </a:solidFill>
              </a:rPr>
              <a:t>Rewitalizacji (od 30 grudnia 2016 r. do 29 stycznia 2017 r.)</a:t>
            </a:r>
            <a:endParaRPr lang="pl-PL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 startAt="4"/>
            </a:pPr>
            <a:r>
              <a:rPr lang="pl-PL" sz="2400" dirty="0">
                <a:solidFill>
                  <a:schemeClr val="accent5">
                    <a:lumMod val="75000"/>
                  </a:schemeClr>
                </a:solidFill>
              </a:rPr>
              <a:t>Uchwalenie Programu Rewitalizacji przez Radę Miasta</a:t>
            </a:r>
          </a:p>
          <a:p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6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016294" y="103592"/>
            <a:ext cx="8651168" cy="83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914305">
              <a:lnSpc>
                <a:spcPct val="130000"/>
              </a:lnSpc>
            </a:pPr>
            <a:endParaRPr lang="pl-PL" sz="2646" b="1" kern="0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516281" y="446068"/>
            <a:ext cx="9132543" cy="957282"/>
          </a:xfrm>
        </p:spPr>
        <p:txBody>
          <a:bodyPr>
            <a:normAutofit/>
          </a:bodyPr>
          <a:lstStyle/>
          <a:p>
            <a:pPr lvl="0" algn="l"/>
            <a:r>
              <a:rPr lang="pl-PL" sz="3200" b="1" dirty="0"/>
              <a:t>Definicja rewitalizacji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516282" y="1403350"/>
            <a:ext cx="9132543" cy="4921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600" b="1" dirty="0">
                <a:ln w="0"/>
              </a:rPr>
              <a:t>Rewitalizacja to proces: </a:t>
            </a:r>
          </a:p>
          <a:p>
            <a:pPr algn="just"/>
            <a:r>
              <a:rPr lang="pl-PL" sz="2600" b="1" dirty="0">
                <a:ln w="0"/>
              </a:rPr>
              <a:t>wyprowadzania ze stanu kryzysowego </a:t>
            </a:r>
            <a:r>
              <a:rPr lang="pl-PL" sz="2600" dirty="0">
                <a:ln w="0"/>
              </a:rPr>
              <a:t>obszarów zdegradowanych poprzez działania </a:t>
            </a:r>
            <a:r>
              <a:rPr lang="pl-PL" sz="2600" dirty="0" smtClean="0">
                <a:ln w="0"/>
              </a:rPr>
              <a:t>całościowe obejmujące </a:t>
            </a:r>
            <a:r>
              <a:rPr lang="pl-PL" sz="2600" dirty="0">
                <a:ln w="0"/>
              </a:rPr>
              <a:t>powiązane wzajemnie przedsięwzięcia społeczne oraz gospodarcze, przestrzenno-funkcjonalne, techniczne </a:t>
            </a:r>
            <a:r>
              <a:rPr lang="pl-PL" sz="2600" dirty="0" smtClean="0">
                <a:ln w="0"/>
              </a:rPr>
              <a:t>lub</a:t>
            </a:r>
            <a:r>
              <a:rPr lang="pl-PL" sz="2800" dirty="0"/>
              <a:t> </a:t>
            </a:r>
            <a:r>
              <a:rPr lang="pl-PL" sz="2600" dirty="0" smtClean="0">
                <a:ln w="0"/>
              </a:rPr>
              <a:t>środowiskowe </a:t>
            </a:r>
            <a:endParaRPr lang="pl-PL" sz="2600" dirty="0">
              <a:ln w="0"/>
            </a:endParaRPr>
          </a:p>
          <a:p>
            <a:pPr algn="just"/>
            <a:r>
              <a:rPr lang="pl-PL" sz="2600" b="1" dirty="0">
                <a:ln w="0"/>
              </a:rPr>
              <a:t>integrujący interwencję</a:t>
            </a:r>
            <a:r>
              <a:rPr lang="pl-PL" sz="2600" dirty="0">
                <a:ln w="0"/>
              </a:rPr>
              <a:t> na rzecz lokalnej społeczności, przestrzeni </a:t>
            </a:r>
            <a:r>
              <a:rPr lang="pl-PL" sz="2600" dirty="0" smtClean="0">
                <a:ln w="0"/>
              </a:rPr>
              <a:t>i</a:t>
            </a:r>
            <a:r>
              <a:rPr lang="pl-PL" sz="2600" dirty="0"/>
              <a:t> </a:t>
            </a:r>
            <a:r>
              <a:rPr lang="pl-PL" sz="2600" dirty="0" smtClean="0">
                <a:ln w="0"/>
              </a:rPr>
              <a:t>lokalnej </a:t>
            </a:r>
            <a:r>
              <a:rPr lang="pl-PL" sz="2600" dirty="0">
                <a:ln w="0"/>
              </a:rPr>
              <a:t>gospodarki, skoncentrowany terytorialnie </a:t>
            </a:r>
          </a:p>
          <a:p>
            <a:pPr algn="just"/>
            <a:r>
              <a:rPr lang="pl-PL" sz="2600" b="1" dirty="0">
                <a:ln w="0"/>
              </a:rPr>
              <a:t>prowadzony w sposób zaplanowany </a:t>
            </a:r>
            <a:r>
              <a:rPr lang="pl-PL" sz="2600" dirty="0">
                <a:ln w="0"/>
              </a:rPr>
              <a:t>oraz zintegrowany poprzez programy rewitalizacji</a:t>
            </a:r>
          </a:p>
        </p:txBody>
      </p:sp>
    </p:spTree>
    <p:extLst>
      <p:ext uri="{BB962C8B-B14F-4D97-AF65-F5344CB8AC3E}">
        <p14:creationId xmlns:p14="http://schemas.microsoft.com/office/powerpoint/2010/main" val="4227810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3809" y="446068"/>
            <a:ext cx="9145016" cy="957282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/>
              <a:t>Aspekty rewitalizacji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346"/>
            <a:ext cx="10079567" cy="61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1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5435" y="1403350"/>
            <a:ext cx="9132543" cy="4921527"/>
          </a:xfrm>
        </p:spPr>
        <p:txBody>
          <a:bodyPr/>
          <a:lstStyle/>
          <a:p>
            <a:pPr marL="0" indent="0" algn="just">
              <a:buNone/>
            </a:pPr>
            <a:r>
              <a:rPr lang="pl-PL" sz="2600" dirty="0" smtClean="0"/>
              <a:t>Jest </a:t>
            </a:r>
            <a:r>
              <a:rPr lang="pl-PL" sz="2600" dirty="0"/>
              <a:t>to obszar, na którym zidentyfikowano </a:t>
            </a:r>
            <a:r>
              <a:rPr lang="pl-PL" sz="2600" b="1" dirty="0"/>
              <a:t>stan kryzysowy </a:t>
            </a:r>
            <a:r>
              <a:rPr lang="pl-PL" sz="2600" dirty="0"/>
              <a:t>spowodowany koncentracją negatywnych zjawisk </a:t>
            </a:r>
            <a:r>
              <a:rPr lang="pl-PL" sz="2600" b="1" dirty="0"/>
              <a:t>społecznych</a:t>
            </a:r>
            <a:r>
              <a:rPr lang="pl-PL" sz="2600" dirty="0"/>
              <a:t>, współwystępujących z negatywnymi zjawiskami w sferze </a:t>
            </a:r>
            <a:r>
              <a:rPr lang="pl-PL" sz="2600" b="1" dirty="0"/>
              <a:t>gospodarczej</a:t>
            </a:r>
            <a:r>
              <a:rPr lang="pl-PL" sz="2600" dirty="0"/>
              <a:t>, </a:t>
            </a:r>
            <a:r>
              <a:rPr lang="pl-PL" sz="2600" b="1" dirty="0"/>
              <a:t>środowiskowej</a:t>
            </a:r>
            <a:r>
              <a:rPr lang="pl-PL" sz="2600" dirty="0"/>
              <a:t>, </a:t>
            </a:r>
            <a:r>
              <a:rPr lang="pl-PL" sz="2600" b="1" dirty="0"/>
              <a:t>przestrzenno-funkcjonalnej</a:t>
            </a:r>
            <a:r>
              <a:rPr lang="pl-PL" sz="2600" dirty="0"/>
              <a:t> </a:t>
            </a:r>
            <a:r>
              <a:rPr lang="pl-PL" sz="2600" dirty="0" smtClean="0"/>
              <a:t>lub</a:t>
            </a:r>
            <a:r>
              <a:rPr lang="pl-PL" sz="2800" dirty="0"/>
              <a:t> </a:t>
            </a:r>
            <a:r>
              <a:rPr lang="pl-PL" sz="2600" b="1" dirty="0" smtClean="0"/>
              <a:t>technicznej</a:t>
            </a:r>
            <a:r>
              <a:rPr lang="pl-PL" sz="2600" dirty="0"/>
              <a:t>. </a:t>
            </a:r>
            <a:endParaRPr lang="pl-PL" sz="2600" dirty="0" smtClean="0"/>
          </a:p>
          <a:p>
            <a:pPr marL="0" indent="0" algn="just">
              <a:buNone/>
            </a:pPr>
            <a:r>
              <a:rPr lang="pl-PL" sz="2600" dirty="0" smtClean="0"/>
              <a:t>Obszar </a:t>
            </a:r>
            <a:r>
              <a:rPr lang="pl-PL" sz="2600" dirty="0"/>
              <a:t>zdegradowany może być podzielony na podobszary, </a:t>
            </a:r>
            <a:r>
              <a:rPr lang="pl-PL" sz="2600" dirty="0" smtClean="0"/>
              <a:t>w</a:t>
            </a:r>
            <a:r>
              <a:rPr lang="pl-PL" sz="2600" dirty="0"/>
              <a:t> </a:t>
            </a:r>
            <a:r>
              <a:rPr lang="pl-PL" sz="2600" dirty="0" smtClean="0"/>
              <a:t>tym</a:t>
            </a:r>
            <a:r>
              <a:rPr lang="pl-PL" sz="2600" dirty="0"/>
              <a:t> </a:t>
            </a:r>
            <a:r>
              <a:rPr lang="pl-PL" sz="2600" dirty="0" smtClean="0"/>
              <a:t>podobszary </a:t>
            </a:r>
            <a:r>
              <a:rPr lang="pl-PL" sz="2600" dirty="0"/>
              <a:t>nieposiadające ze sobą wspólnych granic </a:t>
            </a:r>
            <a:r>
              <a:rPr lang="pl-PL" sz="2600" dirty="0" smtClean="0"/>
              <a:t>pod</a:t>
            </a:r>
            <a:r>
              <a:rPr lang="pl-PL" sz="2600" dirty="0"/>
              <a:t> </a:t>
            </a:r>
            <a:r>
              <a:rPr lang="pl-PL" sz="2600" dirty="0" smtClean="0"/>
              <a:t>warunkiem stwierdzenia sytuacji </a:t>
            </a:r>
            <a:r>
              <a:rPr lang="pl-PL" sz="2600" dirty="0"/>
              <a:t>kryzysowej na każdym </a:t>
            </a:r>
            <a:r>
              <a:rPr lang="pl-PL" sz="2600" dirty="0" smtClean="0"/>
              <a:t>z</a:t>
            </a:r>
            <a:r>
              <a:rPr lang="pl-PL" sz="2600" dirty="0"/>
              <a:t> </a:t>
            </a:r>
            <a:r>
              <a:rPr lang="pl-PL" sz="2600" dirty="0" smtClean="0"/>
              <a:t>podobszarów.</a:t>
            </a:r>
          </a:p>
          <a:p>
            <a:pPr marL="0" indent="0">
              <a:buNone/>
            </a:pPr>
            <a:endParaRPr lang="pl-PL" sz="2400" i="1" dirty="0"/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515435" y="446068"/>
            <a:ext cx="9133390" cy="95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503972" algn="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007943" algn="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511915" algn="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015886" algn="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lvl="0" algn="l" defTabSz="914400">
              <a:lnSpc>
                <a:spcPct val="130000"/>
              </a:lnSpc>
            </a:pPr>
            <a:r>
              <a:rPr lang="pl-PL" sz="3200" b="1" dirty="0"/>
              <a:t>Obszar zdegradowany</a:t>
            </a:r>
            <a:endParaRPr lang="pl-PL" sz="3200" b="1" kern="0" dirty="0"/>
          </a:p>
        </p:txBody>
      </p:sp>
    </p:spTree>
    <p:extLst>
      <p:ext uri="{BB962C8B-B14F-4D97-AF65-F5344CB8AC3E}">
        <p14:creationId xmlns:p14="http://schemas.microsoft.com/office/powerpoint/2010/main" val="111427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523818" y="1403350"/>
            <a:ext cx="9125007" cy="492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marL="377979" indent="-377979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C49500"/>
              </a:buClr>
              <a:buFont typeface="Wingdings" pitchFamily="2" charset="2"/>
              <a:buChar char="ü"/>
              <a:defRPr sz="31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18954" indent="-314982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C49500"/>
              </a:buClr>
              <a:buChar char="–"/>
              <a:defRPr sz="2600">
                <a:solidFill>
                  <a:schemeClr val="tx1"/>
                </a:solidFill>
                <a:latin typeface="Calibri" pitchFamily="34" charset="0"/>
                <a:cs typeface="+mn-cs"/>
              </a:defRPr>
            </a:lvl2pPr>
            <a:lvl3pPr marL="1259929" indent="-251986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D09E00"/>
              </a:buClr>
              <a:buChar char="•"/>
              <a:defRPr sz="2200">
                <a:solidFill>
                  <a:schemeClr val="tx1"/>
                </a:solidFill>
                <a:latin typeface="Calibri" pitchFamily="34" charset="0"/>
                <a:cs typeface="+mn-cs"/>
              </a:defRPr>
            </a:lvl3pPr>
            <a:lvl4pPr marL="1763900" indent="-251986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libri" pitchFamily="34" charset="0"/>
                <a:cs typeface="+mn-cs"/>
              </a:defRPr>
            </a:lvl4pPr>
            <a:lvl5pPr marL="2267872" indent="-251986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alibri" pitchFamily="34" charset="0"/>
                <a:cs typeface="+mn-cs"/>
              </a:defRPr>
            </a:lvl5pPr>
            <a:lvl6pPr marL="2771844" indent="-251986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3275815" indent="-251986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779787" indent="-251986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4283758" indent="-251986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2600" dirty="0">
                <a:ln w="0"/>
              </a:rPr>
              <a:t>Obejmuje całość lub część obszaru zdegradowanego, </a:t>
            </a:r>
            <a:r>
              <a:rPr lang="pl-PL" sz="2600" dirty="0" smtClean="0">
                <a:ln w="0"/>
              </a:rPr>
              <a:t>cechujący się</a:t>
            </a:r>
            <a:r>
              <a:rPr lang="pl-PL" sz="2600" dirty="0"/>
              <a:t> </a:t>
            </a:r>
            <a:r>
              <a:rPr lang="pl-PL" sz="2600" dirty="0" smtClean="0">
                <a:ln w="0"/>
              </a:rPr>
              <a:t>szczególną </a:t>
            </a:r>
            <a:r>
              <a:rPr lang="pl-PL" sz="2600" dirty="0">
                <a:ln w="0"/>
              </a:rPr>
              <a:t>koncentracją negatywnych zjawisk.</a:t>
            </a:r>
          </a:p>
          <a:p>
            <a:pPr marL="0" indent="0" algn="just">
              <a:buNone/>
            </a:pPr>
            <a:r>
              <a:rPr lang="pl-PL" sz="2600" dirty="0">
                <a:ln w="0"/>
              </a:rPr>
              <a:t>Obszar rewitalizacji może być podzielony na podobszary, </a:t>
            </a:r>
            <a:r>
              <a:rPr lang="pl-PL" sz="2600" dirty="0" smtClean="0">
                <a:ln w="0"/>
              </a:rPr>
              <a:t>w</a:t>
            </a:r>
            <a:r>
              <a:rPr lang="pl-PL" sz="2600" dirty="0"/>
              <a:t> </a:t>
            </a:r>
            <a:r>
              <a:rPr lang="pl-PL" sz="2600" dirty="0" smtClean="0">
                <a:ln w="0"/>
              </a:rPr>
              <a:t>tym</a:t>
            </a:r>
            <a:r>
              <a:rPr lang="pl-PL" sz="2600" dirty="0"/>
              <a:t> </a:t>
            </a:r>
            <a:r>
              <a:rPr lang="pl-PL" sz="2600" dirty="0" smtClean="0">
                <a:ln w="0"/>
              </a:rPr>
              <a:t>podobszary </a:t>
            </a:r>
            <a:r>
              <a:rPr lang="pl-PL" sz="2600" dirty="0">
                <a:ln w="0"/>
              </a:rPr>
              <a:t>nieposiadające ze sobą wspólnych granic.</a:t>
            </a:r>
          </a:p>
          <a:p>
            <a:pPr marL="0" indent="0" algn="just">
              <a:buNone/>
            </a:pPr>
            <a:endParaRPr lang="pl-PL" sz="2600" dirty="0">
              <a:ln w="0"/>
            </a:endParaRPr>
          </a:p>
          <a:p>
            <a:pPr marL="0" indent="0" algn="just">
              <a:buNone/>
            </a:pPr>
            <a:r>
              <a:rPr lang="pl-PL" sz="2600" dirty="0">
                <a:ln w="0"/>
              </a:rPr>
              <a:t>Obszar nie może obejmować terenów większych </a:t>
            </a:r>
            <a:r>
              <a:rPr lang="pl-PL" sz="2600" dirty="0" smtClean="0">
                <a:ln w="0"/>
              </a:rPr>
              <a:t>niż</a:t>
            </a:r>
            <a:r>
              <a:rPr lang="pl-PL" sz="2800" dirty="0"/>
              <a:t> </a:t>
            </a:r>
            <a:r>
              <a:rPr lang="pl-PL" sz="2600" b="1" dirty="0" smtClean="0">
                <a:ln w="0"/>
              </a:rPr>
              <a:t>20%</a:t>
            </a:r>
            <a:r>
              <a:rPr lang="pl-PL" sz="2800" dirty="0"/>
              <a:t> </a:t>
            </a:r>
            <a:r>
              <a:rPr lang="pl-PL" sz="2600" b="1" dirty="0" smtClean="0">
                <a:ln w="0"/>
              </a:rPr>
              <a:t>powierzchni </a:t>
            </a:r>
            <a:r>
              <a:rPr lang="pl-PL" sz="2600" b="1" dirty="0">
                <a:ln w="0"/>
              </a:rPr>
              <a:t>gminy</a:t>
            </a:r>
            <a:r>
              <a:rPr lang="pl-PL" sz="2600" dirty="0">
                <a:ln w="0"/>
              </a:rPr>
              <a:t> oraz zamieszkałych przez więcej </a:t>
            </a:r>
            <a:r>
              <a:rPr lang="pl-PL" sz="2600" dirty="0" smtClean="0">
                <a:ln w="0"/>
              </a:rPr>
              <a:t>niż</a:t>
            </a:r>
            <a:r>
              <a:rPr lang="pl-PL" sz="2800" dirty="0"/>
              <a:t> </a:t>
            </a:r>
            <a:r>
              <a:rPr lang="pl-PL" sz="2600" b="1" dirty="0" smtClean="0">
                <a:ln w="0"/>
              </a:rPr>
              <a:t>30</a:t>
            </a:r>
            <a:r>
              <a:rPr lang="pl-PL" sz="2600" b="1" dirty="0">
                <a:ln w="0"/>
              </a:rPr>
              <a:t>% mieszkańców gminy</a:t>
            </a:r>
            <a:r>
              <a:rPr lang="pl-PL" sz="2600" dirty="0">
                <a:ln w="0"/>
              </a:rPr>
              <a:t>.</a:t>
            </a:r>
          </a:p>
        </p:txBody>
      </p:sp>
      <p:sp>
        <p:nvSpPr>
          <p:cNvPr id="11" name="Tytuł 1"/>
          <p:cNvSpPr txBox="1">
            <a:spLocks/>
          </p:cNvSpPr>
          <p:nvPr/>
        </p:nvSpPr>
        <p:spPr bwMode="auto">
          <a:xfrm>
            <a:off x="523817" y="446068"/>
            <a:ext cx="9125007" cy="95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503972" algn="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007943" algn="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511915" algn="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015886" algn="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lvl="0" algn="l" defTabSz="914400">
              <a:lnSpc>
                <a:spcPct val="130000"/>
              </a:lnSpc>
            </a:pPr>
            <a:r>
              <a:rPr lang="pl-PL" sz="3200" b="1" dirty="0" smtClean="0"/>
              <a:t>Obszar rewitalizacji</a:t>
            </a:r>
            <a:endParaRPr lang="pl-PL" sz="3200" b="1" kern="0" dirty="0"/>
          </a:p>
        </p:txBody>
      </p:sp>
    </p:spTree>
    <p:extLst>
      <p:ext uri="{BB962C8B-B14F-4D97-AF65-F5344CB8AC3E}">
        <p14:creationId xmlns:p14="http://schemas.microsoft.com/office/powerpoint/2010/main" val="142334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7409</TotalTime>
  <Words>1406</Words>
  <Application>Microsoft Office PowerPoint</Application>
  <PresentationFormat>Произвольный</PresentationFormat>
  <Paragraphs>279</Paragraphs>
  <Slides>44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Projekt domyślny</vt:lpstr>
      <vt:lpstr> </vt:lpstr>
      <vt:lpstr>Plan prezentacji</vt:lpstr>
      <vt:lpstr>Презентация PowerPoint</vt:lpstr>
      <vt:lpstr>Podsumowanie dotychczasowych działań (1)</vt:lpstr>
      <vt:lpstr>Podsumowanie dotychczasowych działań (2)</vt:lpstr>
      <vt:lpstr>Definicja rewitalizacji</vt:lpstr>
      <vt:lpstr>Aspekty rewitalizacji </vt:lpstr>
      <vt:lpstr>Презентация PowerPoint</vt:lpstr>
      <vt:lpstr>Презентация PowerPoint</vt:lpstr>
      <vt:lpstr>Stan kryzysowy</vt:lpstr>
      <vt:lpstr>Obszar zdegradowany i do rewitalizacji</vt:lpstr>
      <vt:lpstr>Презентация PowerPoint</vt:lpstr>
      <vt:lpstr>Obszar rewitalizacji</vt:lpstr>
      <vt:lpstr>Obszar zdegradowany i do rewitalizacji - Osiedla Śródmieście i Piłsudskiego </vt:lpstr>
      <vt:lpstr>Obszar zdegradowany i do rewitalizacji – Sołectwo Jastrzębik</vt:lpstr>
      <vt:lpstr>Osiedle Piłsudskiego – potencjały</vt:lpstr>
      <vt:lpstr>Osiedle Piłsudskiego – problemy (I)</vt:lpstr>
      <vt:lpstr>Osiedle Piłsudskiego – problemy (II)</vt:lpstr>
      <vt:lpstr>Osiedle Śródmieście – potencjały</vt:lpstr>
      <vt:lpstr>Osiedle Śródmieście – problemy</vt:lpstr>
      <vt:lpstr>Sołectwo Jastrzębik – potencjały </vt:lpstr>
      <vt:lpstr>Sołectwo Jastrzębik – problemy (I)</vt:lpstr>
      <vt:lpstr>Sołectwo Jastrzębik – problemy (II)</vt:lpstr>
      <vt:lpstr>Wizja obszaru rewitalizacji</vt:lpstr>
      <vt:lpstr>Cele strategiczne</vt:lpstr>
      <vt:lpstr>Cele operacyjne</vt:lpstr>
      <vt:lpstr>Cele i kierunki działania (I)</vt:lpstr>
      <vt:lpstr>Cele i kierunki działania (II)</vt:lpstr>
      <vt:lpstr>Cele i kierunki działania (III)</vt:lpstr>
      <vt:lpstr>Przedsięwzięcia rewitalizacyjne</vt:lpstr>
      <vt:lpstr>Przedsięwzięcia rewitalizacyjne (I)</vt:lpstr>
      <vt:lpstr>Przedsięwzięcia rewitalizacyjne (II)</vt:lpstr>
      <vt:lpstr>Przedsięwzięcia rewitalizacyjne (III)</vt:lpstr>
      <vt:lpstr>Przedsięwzięcia rewitalizacyjne (IV)</vt:lpstr>
      <vt:lpstr>Przedsięwzięcia rewitalizacyjne w podobszarach (I)</vt:lpstr>
      <vt:lpstr>Przedsięwzięcia rewitalizacyjne w podobszarach (II)</vt:lpstr>
      <vt:lpstr>Przedsięwzięcia rewitalizacyjne w podobszarach (III)</vt:lpstr>
      <vt:lpstr>Organizacja wdrożenia GPR</vt:lpstr>
      <vt:lpstr>System monitorowania i oceny GPR</vt:lpstr>
      <vt:lpstr>Kryteria oceny GPR</vt:lpstr>
      <vt:lpstr>Terminy ewaluacji</vt:lpstr>
      <vt:lpstr>Презентация PowerPoint</vt:lpstr>
      <vt:lpstr>Konsultacje społeczne</vt:lpstr>
      <vt:lpstr>Dziękujemy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Agnieszka</dc:creator>
  <dc:description>Panel - chmury</dc:description>
  <cp:lastModifiedBy>Natalia Juśkiw</cp:lastModifiedBy>
  <cp:revision>454</cp:revision>
  <dcterms:modified xsi:type="dcterms:W3CDTF">2017-03-15T21:18:33Z</dcterms:modified>
</cp:coreProperties>
</file>